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media/image125.png" ContentType="image/png"/>
  <Override PartName="/ppt/media/image124.png" ContentType="image/png"/>
  <Override PartName="/ppt/media/image123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.png" ContentType="image/png"/>
  <Override PartName="/ppt/media/image15.tif" ContentType="image/tiff"/>
  <Override PartName="/ppt/media/image4.png" ContentType="image/png"/>
  <Override PartName="/ppt/media/image13.png" ContentType="image/png"/>
  <Override PartName="/ppt/media/image81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6.png" ContentType="image/png"/>
  <Override PartName="/ppt/media/image83.png" ContentType="image/png"/>
  <Override PartName="/ppt/media/image18.png" ContentType="image/png"/>
  <Override PartName="/ppt/media/image86.png" ContentType="image/png"/>
  <Override PartName="/ppt/media/image9.png" ContentType="image/png"/>
  <Override PartName="/ppt/media/image36.png" ContentType="image/png"/>
  <Override PartName="/ppt/media/image108.png" ContentType="image/png"/>
  <Override PartName="/ppt/media/image11.png" ContentType="image/png"/>
  <Override PartName="/ppt/media/image48.png" ContentType="image/png"/>
  <Override PartName="/ppt/media/image7.png" ContentType="image/png"/>
  <Override PartName="/ppt/media/image16.png" ContentType="image/png"/>
  <Override PartName="/ppt/media/image84.png" ContentType="image/png"/>
  <Override PartName="/ppt/media/image37.png" ContentType="image/png"/>
  <Override PartName="/ppt/media/image109.png" ContentType="image/png"/>
  <Override PartName="/ppt/media/image80.png" ContentType="image/png"/>
  <Override PartName="/ppt/media/image12.png" ContentType="image/png"/>
  <Override PartName="/ppt/media/image46.png" ContentType="image/png"/>
  <Override PartName="/ppt/media/image49.png" ContentType="image/png"/>
  <Override PartName="/ppt/media/image51.png" ContentType="image/png"/>
  <Override PartName="/ppt/media/image47.tif" ContentType="image/tiff"/>
  <Override PartName="/ppt/media/image45.png" ContentType="image/png"/>
  <Override PartName="/ppt/media/image50.png" ContentType="image/png"/>
  <Override PartName="/ppt/media/image53.png" ContentType="image/png"/>
  <Override PartName="/ppt/media/image54.png" ContentType="image/png"/>
  <Override PartName="/ppt/media/image128.png" ContentType="image/png"/>
  <Override PartName="/ppt/media/image44.png" ContentType="image/png"/>
  <Override PartName="/ppt/media/image130.png" ContentType="image/png"/>
  <Override PartName="/ppt/media/image43.png" ContentType="image/png"/>
  <Override PartName="/ppt/media/image31.tif" ContentType="image/tiff"/>
  <Override PartName="/ppt/media/image126.png" ContentType="image/png"/>
  <Override PartName="/ppt/media/image55.png" ContentType="image/png"/>
  <Override PartName="/ppt/media/image17.png" ContentType="image/png"/>
  <Override PartName="/ppt/media/image85.png" ContentType="image/png"/>
  <Override PartName="/ppt/media/image102.jpeg" ContentType="image/jpeg"/>
  <Override PartName="/ppt/media/image129.png" ContentType="image/png"/>
  <Override PartName="/ppt/media/image29.png" ContentType="image/png"/>
  <Override PartName="/ppt/media/image95.jpeg" ContentType="image/jpeg"/>
  <Override PartName="/ppt/media/image42.png" ContentType="image/png"/>
  <Override PartName="/ppt/media/image32.png" ContentType="image/png"/>
  <Override PartName="/ppt/media/image94.jpeg" ContentType="image/jpeg"/>
  <Override PartName="/ppt/media/image41.png" ContentType="image/png"/>
  <Override PartName="/ppt/media/image40.png" ContentType="image/png"/>
  <Override PartName="/ppt/media/image39.png" ContentType="image/png"/>
  <Override PartName="/ppt/media/image127.png" ContentType="image/png"/>
  <Override PartName="/ppt/media/image8.png" ContentType="image/png"/>
  <Override PartName="/ppt/media/image30.png" ContentType="image/png"/>
  <Override PartName="/ppt/media/image56.png" ContentType="image/png"/>
  <Override PartName="/ppt/media/image38.png" ContentType="image/png"/>
  <Override PartName="/ppt/media/image26.png" ContentType="image/png"/>
  <Override PartName="/ppt/media/image2.png" ContentType="image/png"/>
  <Override PartName="/ppt/media/image99.jpeg" ContentType="image/jpeg"/>
  <Override PartName="/ppt/media/image82.png" ContentType="image/png"/>
  <Override PartName="/ppt/media/image14.png" ContentType="image/png"/>
  <Override PartName="/ppt/media/image25.png" ContentType="image/png"/>
  <Override PartName="/ppt/media/image92.png" ContentType="image/png"/>
  <Override PartName="/ppt/media/image24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21.png" ContentType="image/png"/>
  <Override PartName="/ppt/media/image118.png" ContentType="image/png"/>
  <Override PartName="/ppt/media/image59.png" ContentType="image/png"/>
  <Override PartName="/ppt/media/image93.jpeg" ContentType="image/jpeg"/>
  <Override PartName="/ppt/media/image22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90.tif" ContentType="image/tiff"/>
  <Override PartName="/ppt/media/image60.png" ContentType="image/png"/>
  <Override PartName="/ppt/media/image61.png" ContentType="image/png"/>
  <Override PartName="/ppt/media/image63.tif" ContentType="image/tiff"/>
  <Override PartName="/ppt/media/image52.png" ContentType="image/png"/>
  <Override PartName="/ppt/media/image96.jpeg" ContentType="image/jpeg"/>
  <Override PartName="/ppt/media/image64.png" ContentType="image/png"/>
  <Override PartName="/ppt/media/image65.png" ContentType="image/png"/>
  <Override PartName="/ppt/media/image100.jpeg" ContentType="image/jpe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media/image71.png" ContentType="image/png"/>
  <Override PartName="/ppt/media/image98.jpeg" ContentType="image/jpeg"/>
  <Override PartName="/ppt/media/image72.png" ContentType="image/png"/>
  <Override PartName="/ppt/media/image62.png" ContentType="image/png"/>
  <Override PartName="/ppt/media/image97.jpeg" ContentType="image/jpeg"/>
  <Override PartName="/ppt/media/image73.png" ContentType="image/png"/>
  <Override PartName="/ppt/media/image74.png" ContentType="image/png"/>
  <Override PartName="/ppt/media/image75.png" ContentType="image/png"/>
  <Override PartName="/ppt/media/image101.jpeg" ContentType="image/jpeg"/>
  <Override PartName="/ppt/media/image76.png" ContentType="image/png"/>
  <Override PartName="/ppt/media/image112.tif" ContentType="image/tiff"/>
  <Override PartName="/ppt/media/image77.png" ContentType="image/png"/>
  <Override PartName="/ppt/media/image79.tif" ContentType="image/tiff"/>
  <Override PartName="/ppt/media/image78.png" ContentType="image/png"/>
  <Override PartName="/ppt/media/image19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103.jpeg" ContentType="image/jpeg"/>
  <Override PartName="/ppt/media/image104.png" ContentType="image/png"/>
  <Override PartName="/ppt/media/image105.png" ContentType="image/png"/>
  <Override PartName="/ppt/media/image107.tif" ContentType="image/tiff"/>
  <Override PartName="/ppt/media/image106.png" ContentType="image/png"/>
  <Override PartName="/ppt/media/image110.gif" ContentType="image/gif"/>
  <Override PartName="/ppt/media/image113.png" ContentType="image/png"/>
  <Override PartName="/ppt/media/image111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21.png" ContentType="image/png"/>
  <Override PartName="/ppt/media/image122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0071100" cy="7556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1440000" y="-38160"/>
            <a:ext cx="5903640" cy="2512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ubTitle"/>
          </p:nvPr>
        </p:nvSpPr>
        <p:spPr>
          <a:xfrm>
            <a:off x="1440000" y="-38160"/>
            <a:ext cx="5903640" cy="2512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ubTitle"/>
          </p:nvPr>
        </p:nvSpPr>
        <p:spPr>
          <a:xfrm>
            <a:off x="1440000" y="-38160"/>
            <a:ext cx="5903640" cy="2512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ubTitle"/>
          </p:nvPr>
        </p:nvSpPr>
        <p:spPr>
          <a:xfrm>
            <a:off x="1440000" y="-38160"/>
            <a:ext cx="5903640" cy="2512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subTitle"/>
          </p:nvPr>
        </p:nvSpPr>
        <p:spPr>
          <a:xfrm>
            <a:off x="1440000" y="-38160"/>
            <a:ext cx="5903640" cy="2512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ubTitle"/>
          </p:nvPr>
        </p:nvSpPr>
        <p:spPr>
          <a:xfrm>
            <a:off x="1440000" y="-38160"/>
            <a:ext cx="5903640" cy="2512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tif"/><Relationship Id="rId17" Type="http://schemas.openxmlformats.org/officeDocument/2006/relationships/image" Target="../media/image16.png"/><Relationship Id="rId18" Type="http://schemas.openxmlformats.org/officeDocument/2006/relationships/slideLayout" Target="../slideLayouts/slideLayout1.xml"/><Relationship Id="rId19" Type="http://schemas.openxmlformats.org/officeDocument/2006/relationships/slideLayout" Target="../slideLayouts/slideLayout2.xml"/><Relationship Id="rId20" Type="http://schemas.openxmlformats.org/officeDocument/2006/relationships/slideLayout" Target="../slideLayouts/slideLayout3.xml"/><Relationship Id="rId21" Type="http://schemas.openxmlformats.org/officeDocument/2006/relationships/slideLayout" Target="../slideLayouts/slideLayout4.xml"/><Relationship Id="rId22" Type="http://schemas.openxmlformats.org/officeDocument/2006/relationships/slideLayout" Target="../slideLayouts/slideLayout5.xml"/><Relationship Id="rId23" Type="http://schemas.openxmlformats.org/officeDocument/2006/relationships/slideLayout" Target="../slideLayouts/slideLayout6.xml"/><Relationship Id="rId24" Type="http://schemas.openxmlformats.org/officeDocument/2006/relationships/slideLayout" Target="../slideLayouts/slideLayout7.xml"/><Relationship Id="rId25" Type="http://schemas.openxmlformats.org/officeDocument/2006/relationships/slideLayout" Target="../slideLayouts/slideLayout8.xml"/><Relationship Id="rId26" Type="http://schemas.openxmlformats.org/officeDocument/2006/relationships/slideLayout" Target="../slideLayouts/slideLayout9.xml"/><Relationship Id="rId27" Type="http://schemas.openxmlformats.org/officeDocument/2006/relationships/slideLayout" Target="../slideLayouts/slideLayout10.xml"/><Relationship Id="rId28" Type="http://schemas.openxmlformats.org/officeDocument/2006/relationships/slideLayout" Target="../slideLayouts/slideLayout11.xml"/><Relationship Id="rId2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tif"/><Relationship Id="rId17" Type="http://schemas.openxmlformats.org/officeDocument/2006/relationships/image" Target="../media/image32.png"/><Relationship Id="rId18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4.xml"/><Relationship Id="rId20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1.xml"/><Relationship Id="rId27" Type="http://schemas.openxmlformats.org/officeDocument/2006/relationships/slideLayout" Target="../slideLayouts/slideLayout22.xml"/><Relationship Id="rId28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tif"/><Relationship Id="rId17" Type="http://schemas.openxmlformats.org/officeDocument/2006/relationships/image" Target="../media/image48.png"/><Relationship Id="rId18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tif"/><Relationship Id="rId17" Type="http://schemas.openxmlformats.org/officeDocument/2006/relationships/image" Target="../media/image64.png"/><Relationship Id="rId1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6" Type="http://schemas.openxmlformats.org/officeDocument/2006/relationships/image" Target="../media/image79.tif"/><Relationship Id="rId17" Type="http://schemas.openxmlformats.org/officeDocument/2006/relationships/image" Target="../media/image80.png"/><Relationship Id="rId1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2.pdf" descr="image2.pdf"/>
          <p:cNvPicPr/>
          <p:nvPr/>
        </p:nvPicPr>
        <p:blipFill>
          <a:blip r:embed="rId2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grpSp>
        <p:nvGrpSpPr>
          <p:cNvPr id="1" name="Group 1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2" name="image1.pdf" descr="image1.pdf"/>
            <p:cNvPicPr/>
            <p:nvPr/>
          </p:nvPicPr>
          <p:blipFill>
            <a:blip r:embed="rId3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" name="image4.pdf" descr="image4.pdf"/>
            <p:cNvPicPr/>
            <p:nvPr/>
          </p:nvPicPr>
          <p:blipFill>
            <a:blip r:embed="rId4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4" name="aulogo_uk_var2_blue.png" descr="aulogo_uk_var2_blue.png"/>
            <p:cNvPicPr/>
            <p:nvPr/>
          </p:nvPicPr>
          <p:blipFill>
            <a:blip r:embed="rId5"/>
            <a:srcRect l="0" t="0" r="59225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5" name="CustomShape 2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" name="ku-logo.pdf" descr="ku-logo.pdf"/>
            <p:cNvPicPr/>
            <p:nvPr/>
          </p:nvPicPr>
          <p:blipFill>
            <a:blip r:embed="rId6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7" name="mcxtrace-logo-1.pdf" descr="mcxtrace-logo-1.pdf"/>
          <p:cNvPicPr/>
          <p:nvPr/>
        </p:nvPicPr>
        <p:blipFill>
          <a:blip r:embed="rId7"/>
          <a:stretch/>
        </p:blipFill>
        <p:spPr>
          <a:xfrm>
            <a:off x="8888040" y="41040"/>
            <a:ext cx="1132200" cy="665280"/>
          </a:xfrm>
          <a:prstGeom prst="rect">
            <a:avLst/>
          </a:prstGeom>
          <a:ln w="12700">
            <a:noFill/>
          </a:ln>
        </p:spPr>
      </p:pic>
      <p:pic>
        <p:nvPicPr>
          <p:cNvPr id="8" name="soleil-logo.png" descr="soleil-logo.png"/>
          <p:cNvPicPr/>
          <p:nvPr/>
        </p:nvPicPr>
        <p:blipFill>
          <a:blip r:embed="rId8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  <p:pic>
        <p:nvPicPr>
          <p:cNvPr id="9" name="image1.pdf" descr="image1.pdf"/>
          <p:cNvPicPr/>
          <p:nvPr/>
        </p:nvPicPr>
        <p:blipFill>
          <a:blip r:embed="rId9"/>
          <a:stretch/>
        </p:blipFill>
        <p:spPr>
          <a:xfrm>
            <a:off x="36000" y="36000"/>
            <a:ext cx="359640" cy="503640"/>
          </a:xfrm>
          <a:prstGeom prst="rect">
            <a:avLst/>
          </a:prstGeom>
          <a:ln w="12700">
            <a:noFill/>
          </a:ln>
        </p:spPr>
      </p:pic>
      <p:pic>
        <p:nvPicPr>
          <p:cNvPr id="10" name="image2.pdf" descr="image2.pdf"/>
          <p:cNvPicPr/>
          <p:nvPr/>
        </p:nvPicPr>
        <p:blipFill>
          <a:blip r:embed="rId10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pic>
        <p:nvPicPr>
          <p:cNvPr id="11" name="image4.pdf" descr="image4.pdf"/>
          <p:cNvPicPr/>
          <p:nvPr/>
        </p:nvPicPr>
        <p:blipFill>
          <a:blip r:embed="rId11"/>
          <a:stretch/>
        </p:blipFill>
        <p:spPr>
          <a:xfrm>
            <a:off x="1307160" y="0"/>
            <a:ext cx="371520" cy="503640"/>
          </a:xfrm>
          <a:prstGeom prst="rect">
            <a:avLst/>
          </a:prstGeom>
          <a:ln w="12700">
            <a:noFill/>
          </a:ln>
        </p:spPr>
      </p:pic>
      <p:sp>
        <p:nvSpPr>
          <p:cNvPr id="12" name="PlaceHolder 3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910440" indent="-37008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2" marL="1392120" indent="-38376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3" marL="1857600" indent="-3452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4" marL="2289600" indent="-3452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" name="Group 5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15" name="image1.pdf" descr="image1.pdf"/>
            <p:cNvPicPr/>
            <p:nvPr/>
          </p:nvPicPr>
          <p:blipFill>
            <a:blip r:embed="rId12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6" name="image4.pdf" descr="image4.pdf"/>
            <p:cNvPicPr/>
            <p:nvPr/>
          </p:nvPicPr>
          <p:blipFill>
            <a:blip r:embed="rId13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7" name="aulogo_uk_var2_blue.png" descr="aulogo_uk_var2_blue.png"/>
            <p:cNvPicPr/>
            <p:nvPr/>
          </p:nvPicPr>
          <p:blipFill>
            <a:blip r:embed="rId14"/>
            <a:srcRect l="0" t="0" r="59225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CustomShape 6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9" name="ku-logo.pdf" descr="ku-logo.pdf"/>
            <p:cNvPicPr/>
            <p:nvPr/>
          </p:nvPicPr>
          <p:blipFill>
            <a:blip r:embed="rId15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20" name="Image" descr="Image"/>
          <p:cNvPicPr/>
          <p:nvPr/>
        </p:nvPicPr>
        <p:blipFill>
          <a:blip r:embed="rId16"/>
          <a:stretch/>
        </p:blipFill>
        <p:spPr>
          <a:xfrm>
            <a:off x="8888040" y="64800"/>
            <a:ext cx="1132200" cy="770040"/>
          </a:xfrm>
          <a:prstGeom prst="rect">
            <a:avLst/>
          </a:prstGeom>
          <a:ln w="12700">
            <a:noFill/>
          </a:ln>
        </p:spPr>
      </p:pic>
      <p:pic>
        <p:nvPicPr>
          <p:cNvPr id="21" name="soleil-logo.png" descr="soleil-logo.png"/>
          <p:cNvPicPr/>
          <p:nvPr/>
        </p:nvPicPr>
        <p:blipFill>
          <a:blip r:embed="rId17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  <p:sp>
        <p:nvSpPr>
          <p:cNvPr id="22" name="PlaceHolder 7"/>
          <p:cNvSpPr>
            <a:spLocks noGrp="1"/>
          </p:cNvSpPr>
          <p:nvPr>
            <p:ph type="sldNum"/>
          </p:nvPr>
        </p:nvSpPr>
        <p:spPr>
          <a:xfrm>
            <a:off x="4867560" y="7003800"/>
            <a:ext cx="2349720" cy="406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8"/>
    <p:sldLayoutId id="2147483650" r:id="rId19"/>
    <p:sldLayoutId id="2147483651" r:id="rId20"/>
    <p:sldLayoutId id="2147483652" r:id="rId21"/>
    <p:sldLayoutId id="2147483653" r:id="rId22"/>
    <p:sldLayoutId id="2147483654" r:id="rId23"/>
    <p:sldLayoutId id="2147483655" r:id="rId24"/>
    <p:sldLayoutId id="2147483656" r:id="rId25"/>
    <p:sldLayoutId id="2147483657" r:id="rId26"/>
    <p:sldLayoutId id="2147483658" r:id="rId27"/>
    <p:sldLayoutId id="2147483659" r:id="rId28"/>
    <p:sldLayoutId id="2147483660" r:id="rId2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2.pdf" descr="image2.pdf"/>
          <p:cNvPicPr/>
          <p:nvPr/>
        </p:nvPicPr>
        <p:blipFill>
          <a:blip r:embed="rId2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grpSp>
        <p:nvGrpSpPr>
          <p:cNvPr id="60" name="Group 1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61" name="image1.pdf" descr="image1.pdf"/>
            <p:cNvPicPr/>
            <p:nvPr/>
          </p:nvPicPr>
          <p:blipFill>
            <a:blip r:embed="rId3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2" name="image4.pdf" descr="image4.pdf"/>
            <p:cNvPicPr/>
            <p:nvPr/>
          </p:nvPicPr>
          <p:blipFill>
            <a:blip r:embed="rId4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3" name="aulogo_uk_var2_blue.png" descr="aulogo_uk_var2_blue.png"/>
            <p:cNvPicPr/>
            <p:nvPr/>
          </p:nvPicPr>
          <p:blipFill>
            <a:blip r:embed="rId5"/>
            <a:srcRect l="0" t="0" r="59225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64" name="CustomShape 2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5" name="ku-logo.pdf" descr="ku-logo.pdf"/>
            <p:cNvPicPr/>
            <p:nvPr/>
          </p:nvPicPr>
          <p:blipFill>
            <a:blip r:embed="rId6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66" name="mcxtrace-logo-1.pdf" descr="mcxtrace-logo-1.pdf"/>
          <p:cNvPicPr/>
          <p:nvPr/>
        </p:nvPicPr>
        <p:blipFill>
          <a:blip r:embed="rId7"/>
          <a:stretch/>
        </p:blipFill>
        <p:spPr>
          <a:xfrm>
            <a:off x="8888040" y="41040"/>
            <a:ext cx="1132200" cy="665280"/>
          </a:xfrm>
          <a:prstGeom prst="rect">
            <a:avLst/>
          </a:prstGeom>
          <a:ln w="12700">
            <a:noFill/>
          </a:ln>
        </p:spPr>
      </p:pic>
      <p:pic>
        <p:nvPicPr>
          <p:cNvPr id="67" name="soleil-logo.png" descr="soleil-logo.png"/>
          <p:cNvPicPr/>
          <p:nvPr/>
        </p:nvPicPr>
        <p:blipFill>
          <a:blip r:embed="rId8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  <p:pic>
        <p:nvPicPr>
          <p:cNvPr id="68" name="image1.pdf" descr="image1.pdf"/>
          <p:cNvPicPr/>
          <p:nvPr/>
        </p:nvPicPr>
        <p:blipFill>
          <a:blip r:embed="rId9"/>
          <a:stretch/>
        </p:blipFill>
        <p:spPr>
          <a:xfrm>
            <a:off x="36000" y="36000"/>
            <a:ext cx="359640" cy="503640"/>
          </a:xfrm>
          <a:prstGeom prst="rect">
            <a:avLst/>
          </a:prstGeom>
          <a:ln w="12700">
            <a:noFill/>
          </a:ln>
        </p:spPr>
      </p:pic>
      <p:pic>
        <p:nvPicPr>
          <p:cNvPr id="69" name="image2.pdf" descr="image2.pdf"/>
          <p:cNvPicPr/>
          <p:nvPr/>
        </p:nvPicPr>
        <p:blipFill>
          <a:blip r:embed="rId10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pic>
        <p:nvPicPr>
          <p:cNvPr id="70" name="image4.pdf" descr="image4.pdf"/>
          <p:cNvPicPr/>
          <p:nvPr/>
        </p:nvPicPr>
        <p:blipFill>
          <a:blip r:embed="rId11"/>
          <a:stretch/>
        </p:blipFill>
        <p:spPr>
          <a:xfrm>
            <a:off x="1307160" y="0"/>
            <a:ext cx="371520" cy="503640"/>
          </a:xfrm>
          <a:prstGeom prst="rect">
            <a:avLst/>
          </a:prstGeom>
          <a:ln w="12700">
            <a:noFill/>
          </a:ln>
        </p:spPr>
      </p:pic>
      <p:sp>
        <p:nvSpPr>
          <p:cNvPr id="71" name="PlaceHolder 3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910440" indent="-37008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2" marL="1392120" indent="-38376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3" marL="1857600" indent="-3452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4" marL="2289600" indent="-3452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560" cy="438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4" name="Group 6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75" name="image1.pdf" descr="image1.pdf"/>
            <p:cNvPicPr/>
            <p:nvPr/>
          </p:nvPicPr>
          <p:blipFill>
            <a:blip r:embed="rId12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6" name="image4.pdf" descr="image4.pdf"/>
            <p:cNvPicPr/>
            <p:nvPr/>
          </p:nvPicPr>
          <p:blipFill>
            <a:blip r:embed="rId13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7" name="aulogo_uk_var2_blue.png" descr="aulogo_uk_var2_blue.png"/>
            <p:cNvPicPr/>
            <p:nvPr/>
          </p:nvPicPr>
          <p:blipFill>
            <a:blip r:embed="rId14"/>
            <a:srcRect l="0" t="0" r="59225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78" name="CustomShape 7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79" name="ku-logo.pdf" descr="ku-logo.pdf"/>
            <p:cNvPicPr/>
            <p:nvPr/>
          </p:nvPicPr>
          <p:blipFill>
            <a:blip r:embed="rId15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80" name="Image" descr="Image"/>
          <p:cNvPicPr/>
          <p:nvPr/>
        </p:nvPicPr>
        <p:blipFill>
          <a:blip r:embed="rId16"/>
          <a:stretch/>
        </p:blipFill>
        <p:spPr>
          <a:xfrm>
            <a:off x="8888040" y="64800"/>
            <a:ext cx="1132200" cy="770040"/>
          </a:xfrm>
          <a:prstGeom prst="rect">
            <a:avLst/>
          </a:prstGeom>
          <a:ln w="12700">
            <a:noFill/>
          </a:ln>
        </p:spPr>
      </p:pic>
      <p:pic>
        <p:nvPicPr>
          <p:cNvPr id="81" name="soleil-logo.png" descr="soleil-logo.png"/>
          <p:cNvPicPr/>
          <p:nvPr/>
        </p:nvPicPr>
        <p:blipFill>
          <a:blip r:embed="rId17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  <p:sp>
        <p:nvSpPr>
          <p:cNvPr id="82" name="PlaceHolder 8"/>
          <p:cNvSpPr>
            <a:spLocks noGrp="1"/>
          </p:cNvSpPr>
          <p:nvPr>
            <p:ph type="sldNum"/>
          </p:nvPr>
        </p:nvSpPr>
        <p:spPr>
          <a:xfrm>
            <a:off x="4867560" y="7003800"/>
            <a:ext cx="2349720" cy="406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  <p:sldLayoutId id="2147483672" r:id="rId28"/>
    <p:sldLayoutId id="2147483673" r:id="rId29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2.pdf" descr="image2.pdf"/>
          <p:cNvPicPr/>
          <p:nvPr/>
        </p:nvPicPr>
        <p:blipFill>
          <a:blip r:embed="rId2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grpSp>
        <p:nvGrpSpPr>
          <p:cNvPr id="120" name="Group 1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121" name="image1.pdf" descr="image1.pdf"/>
            <p:cNvPicPr/>
            <p:nvPr/>
          </p:nvPicPr>
          <p:blipFill>
            <a:blip r:embed="rId3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22" name="image4.pdf" descr="image4.pdf"/>
            <p:cNvPicPr/>
            <p:nvPr/>
          </p:nvPicPr>
          <p:blipFill>
            <a:blip r:embed="rId4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23" name="aulogo_uk_var2_blue.png" descr="aulogo_uk_var2_blue.png"/>
            <p:cNvPicPr/>
            <p:nvPr/>
          </p:nvPicPr>
          <p:blipFill>
            <a:blip r:embed="rId5"/>
            <a:srcRect l="0" t="0" r="59225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24" name="CustomShape 2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25" name="ku-logo.pdf" descr="ku-logo.pdf"/>
            <p:cNvPicPr/>
            <p:nvPr/>
          </p:nvPicPr>
          <p:blipFill>
            <a:blip r:embed="rId6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126" name="mcxtrace-logo-1.pdf" descr="mcxtrace-logo-1.pdf"/>
          <p:cNvPicPr/>
          <p:nvPr/>
        </p:nvPicPr>
        <p:blipFill>
          <a:blip r:embed="rId7"/>
          <a:stretch/>
        </p:blipFill>
        <p:spPr>
          <a:xfrm>
            <a:off x="8888040" y="41040"/>
            <a:ext cx="1132200" cy="665280"/>
          </a:xfrm>
          <a:prstGeom prst="rect">
            <a:avLst/>
          </a:prstGeom>
          <a:ln w="12700">
            <a:noFill/>
          </a:ln>
        </p:spPr>
      </p:pic>
      <p:pic>
        <p:nvPicPr>
          <p:cNvPr id="127" name="soleil-logo.png" descr="soleil-logo.png"/>
          <p:cNvPicPr/>
          <p:nvPr/>
        </p:nvPicPr>
        <p:blipFill>
          <a:blip r:embed="rId8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  <p:pic>
        <p:nvPicPr>
          <p:cNvPr id="128" name="image1.pdf" descr="image1.pdf"/>
          <p:cNvPicPr/>
          <p:nvPr/>
        </p:nvPicPr>
        <p:blipFill>
          <a:blip r:embed="rId9"/>
          <a:stretch/>
        </p:blipFill>
        <p:spPr>
          <a:xfrm>
            <a:off x="36000" y="36000"/>
            <a:ext cx="359640" cy="503640"/>
          </a:xfrm>
          <a:prstGeom prst="rect">
            <a:avLst/>
          </a:prstGeom>
          <a:ln w="12700">
            <a:noFill/>
          </a:ln>
        </p:spPr>
      </p:pic>
      <p:pic>
        <p:nvPicPr>
          <p:cNvPr id="129" name="image2.pdf" descr="image2.pdf"/>
          <p:cNvPicPr/>
          <p:nvPr/>
        </p:nvPicPr>
        <p:blipFill>
          <a:blip r:embed="rId10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pic>
        <p:nvPicPr>
          <p:cNvPr id="130" name="image4.pdf" descr="image4.pdf"/>
          <p:cNvPicPr/>
          <p:nvPr/>
        </p:nvPicPr>
        <p:blipFill>
          <a:blip r:embed="rId11"/>
          <a:stretch/>
        </p:blipFill>
        <p:spPr>
          <a:xfrm>
            <a:off x="1307160" y="0"/>
            <a:ext cx="371520" cy="503640"/>
          </a:xfrm>
          <a:prstGeom prst="rect">
            <a:avLst/>
          </a:prstGeom>
          <a:ln w="12700">
            <a:noFill/>
          </a:ln>
        </p:spPr>
      </p:pic>
      <p:sp>
        <p:nvSpPr>
          <p:cNvPr id="131" name="PlaceHolder 3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2" name="Group 4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133" name="image1.pdf" descr="image1.pdf"/>
            <p:cNvPicPr/>
            <p:nvPr/>
          </p:nvPicPr>
          <p:blipFill>
            <a:blip r:embed="rId12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34" name="image4.pdf" descr="image4.pdf"/>
            <p:cNvPicPr/>
            <p:nvPr/>
          </p:nvPicPr>
          <p:blipFill>
            <a:blip r:embed="rId13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35" name="aulogo_uk_var2_blue.png" descr="aulogo_uk_var2_blue.png"/>
            <p:cNvPicPr/>
            <p:nvPr/>
          </p:nvPicPr>
          <p:blipFill>
            <a:blip r:embed="rId14"/>
            <a:srcRect l="0" t="0" r="59225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36" name="CustomShape 5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37" name="ku-logo.pdf" descr="ku-logo.pdf"/>
            <p:cNvPicPr/>
            <p:nvPr/>
          </p:nvPicPr>
          <p:blipFill>
            <a:blip r:embed="rId15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138" name="Image" descr="Image"/>
          <p:cNvPicPr/>
          <p:nvPr/>
        </p:nvPicPr>
        <p:blipFill>
          <a:blip r:embed="rId16"/>
          <a:stretch/>
        </p:blipFill>
        <p:spPr>
          <a:xfrm>
            <a:off x="8888040" y="64800"/>
            <a:ext cx="1132200" cy="770040"/>
          </a:xfrm>
          <a:prstGeom prst="rect">
            <a:avLst/>
          </a:prstGeom>
          <a:ln w="12700">
            <a:noFill/>
          </a:ln>
        </p:spPr>
      </p:pic>
      <p:pic>
        <p:nvPicPr>
          <p:cNvPr id="139" name="soleil-logo.png" descr="soleil-logo.png"/>
          <p:cNvPicPr/>
          <p:nvPr/>
        </p:nvPicPr>
        <p:blipFill>
          <a:blip r:embed="rId17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  <p:sp>
        <p:nvSpPr>
          <p:cNvPr id="140" name="PlaceHolder 6"/>
          <p:cNvSpPr>
            <a:spLocks noGrp="1"/>
          </p:cNvSpPr>
          <p:nvPr>
            <p:ph type="sldNum"/>
          </p:nvPr>
        </p:nvSpPr>
        <p:spPr>
          <a:xfrm>
            <a:off x="4867560" y="7003800"/>
            <a:ext cx="2349720" cy="406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503280" y="1767960"/>
            <a:ext cx="906336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2.pdf" descr="image2.pdf"/>
          <p:cNvPicPr/>
          <p:nvPr/>
        </p:nvPicPr>
        <p:blipFill>
          <a:blip r:embed="rId2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grpSp>
        <p:nvGrpSpPr>
          <p:cNvPr id="179" name="Group 1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180" name="image1.pdf" descr="image1.pdf"/>
            <p:cNvPicPr/>
            <p:nvPr/>
          </p:nvPicPr>
          <p:blipFill>
            <a:blip r:embed="rId3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81" name="image4.pdf" descr="image4.pdf"/>
            <p:cNvPicPr/>
            <p:nvPr/>
          </p:nvPicPr>
          <p:blipFill>
            <a:blip r:embed="rId4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82" name="aulogo_uk_var2_blue.png" descr="aulogo_uk_var2_blue.png"/>
            <p:cNvPicPr/>
            <p:nvPr/>
          </p:nvPicPr>
          <p:blipFill>
            <a:blip r:embed="rId5"/>
            <a:srcRect l="0" t="0" r="59225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3" name="CustomShape 2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84" name="ku-logo.pdf" descr="ku-logo.pdf"/>
            <p:cNvPicPr/>
            <p:nvPr/>
          </p:nvPicPr>
          <p:blipFill>
            <a:blip r:embed="rId6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185" name="mcxtrace-logo-1.pdf" descr="mcxtrace-logo-1.pdf"/>
          <p:cNvPicPr/>
          <p:nvPr/>
        </p:nvPicPr>
        <p:blipFill>
          <a:blip r:embed="rId7"/>
          <a:stretch/>
        </p:blipFill>
        <p:spPr>
          <a:xfrm>
            <a:off x="8888040" y="41040"/>
            <a:ext cx="1132200" cy="665280"/>
          </a:xfrm>
          <a:prstGeom prst="rect">
            <a:avLst/>
          </a:prstGeom>
          <a:ln w="12700">
            <a:noFill/>
          </a:ln>
        </p:spPr>
      </p:pic>
      <p:pic>
        <p:nvPicPr>
          <p:cNvPr id="186" name="soleil-logo.png" descr="soleil-logo.png"/>
          <p:cNvPicPr/>
          <p:nvPr/>
        </p:nvPicPr>
        <p:blipFill>
          <a:blip r:embed="rId8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  <p:pic>
        <p:nvPicPr>
          <p:cNvPr id="187" name="image1.pdf" descr="image1.pdf"/>
          <p:cNvPicPr/>
          <p:nvPr/>
        </p:nvPicPr>
        <p:blipFill>
          <a:blip r:embed="rId9"/>
          <a:stretch/>
        </p:blipFill>
        <p:spPr>
          <a:xfrm>
            <a:off x="36000" y="36000"/>
            <a:ext cx="359640" cy="503640"/>
          </a:xfrm>
          <a:prstGeom prst="rect">
            <a:avLst/>
          </a:prstGeom>
          <a:ln w="12700">
            <a:noFill/>
          </a:ln>
        </p:spPr>
      </p:pic>
      <p:pic>
        <p:nvPicPr>
          <p:cNvPr id="188" name="image2.pdf" descr="image2.pdf"/>
          <p:cNvPicPr/>
          <p:nvPr/>
        </p:nvPicPr>
        <p:blipFill>
          <a:blip r:embed="rId10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pic>
        <p:nvPicPr>
          <p:cNvPr id="189" name="image4.pdf" descr="image4.pdf"/>
          <p:cNvPicPr/>
          <p:nvPr/>
        </p:nvPicPr>
        <p:blipFill>
          <a:blip r:embed="rId11"/>
          <a:stretch/>
        </p:blipFill>
        <p:spPr>
          <a:xfrm>
            <a:off x="1307160" y="0"/>
            <a:ext cx="371520" cy="503640"/>
          </a:xfrm>
          <a:prstGeom prst="rect">
            <a:avLst/>
          </a:prstGeom>
          <a:ln w="12700">
            <a:noFill/>
          </a:ln>
        </p:spPr>
      </p:pic>
      <p:sp>
        <p:nvSpPr>
          <p:cNvPr id="190" name="PlaceHolder 3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910440" indent="-37008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2" marL="1392120" indent="-38376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3" marL="1857600" indent="-3452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4" marL="2289600" indent="-3452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2" name="Group 5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193" name="image1.pdf" descr="image1.pdf"/>
            <p:cNvPicPr/>
            <p:nvPr/>
          </p:nvPicPr>
          <p:blipFill>
            <a:blip r:embed="rId12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94" name="image4.pdf" descr="image4.pdf"/>
            <p:cNvPicPr/>
            <p:nvPr/>
          </p:nvPicPr>
          <p:blipFill>
            <a:blip r:embed="rId13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95" name="aulogo_uk_var2_blue.png" descr="aulogo_uk_var2_blue.png"/>
            <p:cNvPicPr/>
            <p:nvPr/>
          </p:nvPicPr>
          <p:blipFill>
            <a:blip r:embed="rId14"/>
            <a:srcRect l="0" t="0" r="59225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96" name="CustomShape 6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97" name="ku-logo.pdf" descr="ku-logo.pdf"/>
            <p:cNvPicPr/>
            <p:nvPr/>
          </p:nvPicPr>
          <p:blipFill>
            <a:blip r:embed="rId15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198" name="Image" descr="Image"/>
          <p:cNvPicPr/>
          <p:nvPr/>
        </p:nvPicPr>
        <p:blipFill>
          <a:blip r:embed="rId16"/>
          <a:stretch/>
        </p:blipFill>
        <p:spPr>
          <a:xfrm>
            <a:off x="8888040" y="64800"/>
            <a:ext cx="1132200" cy="770040"/>
          </a:xfrm>
          <a:prstGeom prst="rect">
            <a:avLst/>
          </a:prstGeom>
          <a:ln w="12700">
            <a:noFill/>
          </a:ln>
        </p:spPr>
      </p:pic>
      <p:pic>
        <p:nvPicPr>
          <p:cNvPr id="199" name="soleil-logo.png" descr="soleil-logo.png"/>
          <p:cNvPicPr/>
          <p:nvPr/>
        </p:nvPicPr>
        <p:blipFill>
          <a:blip r:embed="rId17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  <p:sp>
        <p:nvSpPr>
          <p:cNvPr id="200" name="PlaceHolder 7"/>
          <p:cNvSpPr>
            <a:spLocks noGrp="1"/>
          </p:cNvSpPr>
          <p:nvPr>
            <p:ph type="sldNum"/>
          </p:nvPr>
        </p:nvSpPr>
        <p:spPr>
          <a:xfrm>
            <a:off x="4867560" y="7003800"/>
            <a:ext cx="2349720" cy="406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2.pdf" descr="image2.pdf"/>
          <p:cNvPicPr/>
          <p:nvPr/>
        </p:nvPicPr>
        <p:blipFill>
          <a:blip r:embed="rId2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grpSp>
        <p:nvGrpSpPr>
          <p:cNvPr id="238" name="Group 1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239" name="image1.pdf" descr="image1.pdf"/>
            <p:cNvPicPr/>
            <p:nvPr/>
          </p:nvPicPr>
          <p:blipFill>
            <a:blip r:embed="rId3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40" name="image4.pdf" descr="image4.pdf"/>
            <p:cNvPicPr/>
            <p:nvPr/>
          </p:nvPicPr>
          <p:blipFill>
            <a:blip r:embed="rId4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41" name="aulogo_uk_var2_blue.png" descr="aulogo_uk_var2_blue.png"/>
            <p:cNvPicPr/>
            <p:nvPr/>
          </p:nvPicPr>
          <p:blipFill>
            <a:blip r:embed="rId5"/>
            <a:srcRect l="0" t="0" r="59225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42" name="CustomShape 2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43" name="ku-logo.pdf" descr="ku-logo.pdf"/>
            <p:cNvPicPr/>
            <p:nvPr/>
          </p:nvPicPr>
          <p:blipFill>
            <a:blip r:embed="rId6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244" name="mcxtrace-logo-1.pdf" descr="mcxtrace-logo-1.pdf"/>
          <p:cNvPicPr/>
          <p:nvPr/>
        </p:nvPicPr>
        <p:blipFill>
          <a:blip r:embed="rId7"/>
          <a:stretch/>
        </p:blipFill>
        <p:spPr>
          <a:xfrm>
            <a:off x="8888040" y="41040"/>
            <a:ext cx="1132200" cy="665280"/>
          </a:xfrm>
          <a:prstGeom prst="rect">
            <a:avLst/>
          </a:prstGeom>
          <a:ln w="12700">
            <a:noFill/>
          </a:ln>
        </p:spPr>
      </p:pic>
      <p:pic>
        <p:nvPicPr>
          <p:cNvPr id="245" name="soleil-logo.png" descr="soleil-logo.png"/>
          <p:cNvPicPr/>
          <p:nvPr/>
        </p:nvPicPr>
        <p:blipFill>
          <a:blip r:embed="rId8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  <p:pic>
        <p:nvPicPr>
          <p:cNvPr id="246" name="image1.pdf" descr="image1.pdf"/>
          <p:cNvPicPr/>
          <p:nvPr/>
        </p:nvPicPr>
        <p:blipFill>
          <a:blip r:embed="rId9"/>
          <a:stretch/>
        </p:blipFill>
        <p:spPr>
          <a:xfrm>
            <a:off x="36000" y="36000"/>
            <a:ext cx="359640" cy="503640"/>
          </a:xfrm>
          <a:prstGeom prst="rect">
            <a:avLst/>
          </a:prstGeom>
          <a:ln w="12700">
            <a:noFill/>
          </a:ln>
        </p:spPr>
      </p:pic>
      <p:pic>
        <p:nvPicPr>
          <p:cNvPr id="247" name="image2.pdf" descr="image2.pdf"/>
          <p:cNvPicPr/>
          <p:nvPr/>
        </p:nvPicPr>
        <p:blipFill>
          <a:blip r:embed="rId10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pic>
        <p:nvPicPr>
          <p:cNvPr id="248" name="image4.pdf" descr="image4.pdf"/>
          <p:cNvPicPr/>
          <p:nvPr/>
        </p:nvPicPr>
        <p:blipFill>
          <a:blip r:embed="rId11"/>
          <a:stretch/>
        </p:blipFill>
        <p:spPr>
          <a:xfrm>
            <a:off x="1307160" y="0"/>
            <a:ext cx="371520" cy="503640"/>
          </a:xfrm>
          <a:prstGeom prst="rect">
            <a:avLst/>
          </a:prstGeom>
          <a:ln w="12700">
            <a:noFill/>
          </a:ln>
        </p:spPr>
      </p:pic>
      <p:sp>
        <p:nvSpPr>
          <p:cNvPr id="249" name="PlaceHolder 3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910440" indent="-37008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2" marL="1392120" indent="-38376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3" marL="1857600" indent="-3452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4" marL="2289600" indent="-3452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51" name="Group 5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252" name="image1.pdf" descr="image1.pdf"/>
            <p:cNvPicPr/>
            <p:nvPr/>
          </p:nvPicPr>
          <p:blipFill>
            <a:blip r:embed="rId12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53" name="image4.pdf" descr="image4.pdf"/>
            <p:cNvPicPr/>
            <p:nvPr/>
          </p:nvPicPr>
          <p:blipFill>
            <a:blip r:embed="rId13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54" name="aulogo_uk_var2_blue.png" descr="aulogo_uk_var2_blue.png"/>
            <p:cNvPicPr/>
            <p:nvPr/>
          </p:nvPicPr>
          <p:blipFill>
            <a:blip r:embed="rId14"/>
            <a:srcRect l="0" t="0" r="59225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255" name="CustomShape 6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56" name="ku-logo.pdf" descr="ku-logo.pdf"/>
            <p:cNvPicPr/>
            <p:nvPr/>
          </p:nvPicPr>
          <p:blipFill>
            <a:blip r:embed="rId15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257" name="Image" descr="Image"/>
          <p:cNvPicPr/>
          <p:nvPr/>
        </p:nvPicPr>
        <p:blipFill>
          <a:blip r:embed="rId16"/>
          <a:stretch/>
        </p:blipFill>
        <p:spPr>
          <a:xfrm>
            <a:off x="8888040" y="64800"/>
            <a:ext cx="1132200" cy="770040"/>
          </a:xfrm>
          <a:prstGeom prst="rect">
            <a:avLst/>
          </a:prstGeom>
          <a:ln w="12700">
            <a:noFill/>
          </a:ln>
        </p:spPr>
      </p:pic>
      <p:pic>
        <p:nvPicPr>
          <p:cNvPr id="258" name="soleil-logo.png" descr="soleil-logo.png"/>
          <p:cNvPicPr/>
          <p:nvPr/>
        </p:nvPicPr>
        <p:blipFill>
          <a:blip r:embed="rId17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  <p:sp>
        <p:nvSpPr>
          <p:cNvPr id="259" name="PlaceHolder 7"/>
          <p:cNvSpPr>
            <a:spLocks noGrp="1"/>
          </p:cNvSpPr>
          <p:nvPr>
            <p:ph type="sldNum"/>
          </p:nvPr>
        </p:nvSpPr>
        <p:spPr>
          <a:xfrm>
            <a:off x="4867560" y="7003800"/>
            <a:ext cx="2349720" cy="406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image2.pdf" descr="image2.pdf"/>
          <p:cNvPicPr/>
          <p:nvPr/>
        </p:nvPicPr>
        <p:blipFill>
          <a:blip r:embed="rId2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grpSp>
        <p:nvGrpSpPr>
          <p:cNvPr id="297" name="Group 1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298" name="image1.pdf" descr="image1.pdf"/>
            <p:cNvPicPr/>
            <p:nvPr/>
          </p:nvPicPr>
          <p:blipFill>
            <a:blip r:embed="rId3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99" name="image4.pdf" descr="image4.pdf"/>
            <p:cNvPicPr/>
            <p:nvPr/>
          </p:nvPicPr>
          <p:blipFill>
            <a:blip r:embed="rId4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00" name="aulogo_uk_var2_blue.png" descr="aulogo_uk_var2_blue.png"/>
            <p:cNvPicPr/>
            <p:nvPr/>
          </p:nvPicPr>
          <p:blipFill>
            <a:blip r:embed="rId5"/>
            <a:srcRect l="0" t="0" r="59225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01" name="CustomShape 2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02" name="ku-logo.pdf" descr="ku-logo.pdf"/>
            <p:cNvPicPr/>
            <p:nvPr/>
          </p:nvPicPr>
          <p:blipFill>
            <a:blip r:embed="rId6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303" name="mcxtrace-logo-1.pdf" descr="mcxtrace-logo-1.pdf"/>
          <p:cNvPicPr/>
          <p:nvPr/>
        </p:nvPicPr>
        <p:blipFill>
          <a:blip r:embed="rId7"/>
          <a:stretch/>
        </p:blipFill>
        <p:spPr>
          <a:xfrm>
            <a:off x="8888040" y="41040"/>
            <a:ext cx="1132200" cy="665280"/>
          </a:xfrm>
          <a:prstGeom prst="rect">
            <a:avLst/>
          </a:prstGeom>
          <a:ln w="12700">
            <a:noFill/>
          </a:ln>
        </p:spPr>
      </p:pic>
      <p:pic>
        <p:nvPicPr>
          <p:cNvPr id="304" name="soleil-logo.png" descr="soleil-logo.png"/>
          <p:cNvPicPr/>
          <p:nvPr/>
        </p:nvPicPr>
        <p:blipFill>
          <a:blip r:embed="rId8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  <p:sp>
        <p:nvSpPr>
          <p:cNvPr id="305" name="PlaceHolder 3"/>
          <p:cNvSpPr>
            <a:spLocks noGrp="1"/>
          </p:cNvSpPr>
          <p:nvPr>
            <p:ph type="sldNum"/>
          </p:nvPr>
        </p:nvSpPr>
        <p:spPr>
          <a:xfrm>
            <a:off x="4867560" y="7003800"/>
            <a:ext cx="2349720" cy="406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 type="body"/>
          </p:nvPr>
        </p:nvSpPr>
        <p:spPr>
          <a:xfrm>
            <a:off x="503280" y="1767960"/>
            <a:ext cx="906336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hyperlink" Target="mailto:pkwi@fysik.dtu.dk" TargetMode="External"/><Relationship Id="rId4" Type="http://schemas.openxmlformats.org/officeDocument/2006/relationships/hyperlink" Target="mailto:emmanuel.farhi@synchrotron-soleil.fr" TargetMode="External"/><Relationship Id="rId5" Type="http://schemas.openxmlformats.org/officeDocument/2006/relationships/image" Target="../media/image90.tif"/><Relationship Id="rId6" Type="http://schemas.openxmlformats.org/officeDocument/2006/relationships/image" Target="../media/image91.png"/><Relationship Id="rId7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Relationship Id="rId14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jpeg"/><Relationship Id="rId3" Type="http://schemas.openxmlformats.org/officeDocument/2006/relationships/image" Target="../media/image94.jpeg"/><Relationship Id="rId4" Type="http://schemas.openxmlformats.org/officeDocument/2006/relationships/image" Target="../media/image95.jpeg"/><Relationship Id="rId5" Type="http://schemas.openxmlformats.org/officeDocument/2006/relationships/image" Target="../media/image96.jpeg"/><Relationship Id="rId6" Type="http://schemas.openxmlformats.org/officeDocument/2006/relationships/image" Target="../media/image97.jpeg"/><Relationship Id="rId7" Type="http://schemas.openxmlformats.org/officeDocument/2006/relationships/image" Target="../media/image98.jpeg"/><Relationship Id="rId8" Type="http://schemas.openxmlformats.org/officeDocument/2006/relationships/image" Target="../media/image99.jpeg"/><Relationship Id="rId9" Type="http://schemas.openxmlformats.org/officeDocument/2006/relationships/image" Target="../media/image100.jpeg"/><Relationship Id="rId10" Type="http://schemas.openxmlformats.org/officeDocument/2006/relationships/image" Target="../media/image101.jpeg"/><Relationship Id="rId11" Type="http://schemas.openxmlformats.org/officeDocument/2006/relationships/image" Target="../media/image102.jpeg"/><Relationship Id="rId12" Type="http://schemas.openxmlformats.org/officeDocument/2006/relationships/image" Target="../media/image103.jpeg"/><Relationship Id="rId13" Type="http://schemas.openxmlformats.org/officeDocument/2006/relationships/image" Target="../media/image104.png"/><Relationship Id="rId14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://www.mcxtrace.org/" TargetMode="External"/><Relationship Id="rId2" Type="http://schemas.openxmlformats.org/officeDocument/2006/relationships/hyperlink" Target="mailto:mcxtrace-users@mcxtrace.org" TargetMode="External"/><Relationship Id="rId3" Type="http://schemas.openxmlformats.org/officeDocument/2006/relationships/hyperlink" Target="https://github.com/McStasMcXtrace/McCode" TargetMode="External"/><Relationship Id="rId4" Type="http://schemas.openxmlformats.org/officeDocument/2006/relationships/image" Target="../media/image105.png"/><Relationship Id="rId5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7.tif"/><Relationship Id="rId2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gif"/><Relationship Id="rId3" Type="http://schemas.openxmlformats.org/officeDocument/2006/relationships/image" Target="../media/image111.png"/><Relationship Id="rId4" Type="http://schemas.openxmlformats.org/officeDocument/2006/relationships/image" Target="../media/image112.tif"/><Relationship Id="rId5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image5.pdf" descr="image5.pdf"/>
          <p:cNvPicPr/>
          <p:nvPr/>
        </p:nvPicPr>
        <p:blipFill>
          <a:blip r:embed="rId1"/>
          <a:stretch/>
        </p:blipFill>
        <p:spPr>
          <a:xfrm>
            <a:off x="2678040" y="216000"/>
            <a:ext cx="4723560" cy="2780640"/>
          </a:xfrm>
          <a:prstGeom prst="rect">
            <a:avLst/>
          </a:prstGeom>
          <a:ln w="12700">
            <a:noFill/>
          </a:ln>
        </p:spPr>
      </p:pic>
      <p:sp>
        <p:nvSpPr>
          <p:cNvPr id="345" name="CustomShape 1"/>
          <p:cNvSpPr/>
          <p:nvPr/>
        </p:nvSpPr>
        <p:spPr>
          <a:xfrm>
            <a:off x="1017000" y="4451400"/>
            <a:ext cx="8046000" cy="425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666666"/>
                </a:solidFill>
                <a:latin typeface="Arial"/>
                <a:ea typeface="Arial"/>
              </a:rPr>
              <a:t>Powered by McStas technology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866520" y="5049360"/>
            <a:ext cx="8346960" cy="1097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"McXtrace: a Monte Carlo software package for simulating X-ray optics, beamlines and experiments", </a:t>
            </a:r>
            <a:br/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Journal of Applied Crystallography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, vol. 46, part 3, June  2013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47" name="image6.png" descr="image6.png"/>
          <p:cNvPicPr/>
          <p:nvPr/>
        </p:nvPicPr>
        <p:blipFill>
          <a:blip r:embed="rId2"/>
          <a:stretch/>
        </p:blipFill>
        <p:spPr>
          <a:xfrm>
            <a:off x="2791440" y="3018960"/>
            <a:ext cx="3128760" cy="1488600"/>
          </a:xfrm>
          <a:prstGeom prst="rect">
            <a:avLst/>
          </a:prstGeom>
          <a:ln w="12700">
            <a:noFill/>
          </a:ln>
        </p:spPr>
      </p:pic>
      <p:sp>
        <p:nvSpPr>
          <p:cNvPr id="348" name="CustomShape 3"/>
          <p:cNvSpPr/>
          <p:nvPr/>
        </p:nvSpPr>
        <p:spPr>
          <a:xfrm>
            <a:off x="1728000" y="6300000"/>
            <a:ext cx="6660000" cy="9133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Peter Willendrup &lt;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3"/>
              </a:rPr>
              <a:t>pkwi@fysik.dtu.dk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&gt;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Emmanuel Farhi &lt;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  <a:hlinkClick r:id="rId4"/>
              </a:rPr>
              <a:t>emmanuel.farhi@synchrotron-soleil.fr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&gt;</a:t>
            </a:r>
            <a:br/>
            <a:r>
              <a:rPr b="0" lang="en-US" sz="1800" spc="-1" strike="noStrike">
                <a:solidFill>
                  <a:srgbClr val="a7a7a7"/>
                </a:solidFill>
                <a:latin typeface="Arial"/>
                <a:ea typeface="Arial"/>
              </a:rPr>
              <a:t>(and Erik Bergbäck Knudsen)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9" name="Image" descr="Image"/>
          <p:cNvPicPr/>
          <p:nvPr/>
        </p:nvPicPr>
        <p:blipFill>
          <a:blip r:embed="rId5"/>
          <a:stretch/>
        </p:blipFill>
        <p:spPr>
          <a:xfrm>
            <a:off x="2927520" y="107640"/>
            <a:ext cx="4406760" cy="2997360"/>
          </a:xfrm>
          <a:prstGeom prst="rect">
            <a:avLst/>
          </a:prstGeom>
          <a:ln w="12700">
            <a:noFill/>
          </a:ln>
        </p:spPr>
      </p:pic>
      <p:pic>
        <p:nvPicPr>
          <p:cNvPr id="350" name="" descr=""/>
          <p:cNvPicPr/>
          <p:nvPr/>
        </p:nvPicPr>
        <p:blipFill>
          <a:blip r:embed="rId6"/>
          <a:stretch/>
        </p:blipFill>
        <p:spPr>
          <a:xfrm>
            <a:off x="5904000" y="3374640"/>
            <a:ext cx="1509840" cy="72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1689840" y="324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Overall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picture: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Monte Carlo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Ray-Tracing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2" name="Image" descr="Image"/>
          <p:cNvPicPr/>
          <p:nvPr/>
        </p:nvPicPr>
        <p:blipFill>
          <a:blip r:embed="rId1"/>
          <a:stretch/>
        </p:blipFill>
        <p:spPr>
          <a:xfrm>
            <a:off x="124200" y="2333160"/>
            <a:ext cx="9536040" cy="2760480"/>
          </a:xfrm>
          <a:prstGeom prst="rect">
            <a:avLst/>
          </a:prstGeom>
          <a:ln w="12700">
            <a:noFill/>
          </a:ln>
        </p:spPr>
      </p:pic>
      <p:sp>
        <p:nvSpPr>
          <p:cNvPr id="393" name="TextShape 2"/>
          <p:cNvSpPr txBox="1"/>
          <p:nvPr/>
        </p:nvSpPr>
        <p:spPr>
          <a:xfrm>
            <a:off x="2160" y="5422680"/>
            <a:ext cx="9279360" cy="16095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0" lang="en-US" sz="1700" spc="-1" strike="noStrike">
                <a:solidFill>
                  <a:srgbClr val="000000"/>
                </a:solidFill>
                <a:latin typeface="Verdana"/>
                <a:ea typeface="Verdana"/>
              </a:rPr>
              <a:t>Important efficiency mechanisms: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81080" indent="-180720">
              <a:spcBef>
                <a:spcPts val="1417"/>
              </a:spcBef>
              <a:buClr>
                <a:srgbClr val="ad4642"/>
              </a:buClr>
              <a:buFont typeface="Symbol" charset="2"/>
              <a:buChar char=""/>
            </a:pPr>
            <a:r>
              <a:rPr b="0" lang="en-US" sz="1700" spc="-1" strike="noStrike">
                <a:solidFill>
                  <a:srgbClr val="000000"/>
                </a:solidFill>
                <a:latin typeface="Verdana"/>
                <a:ea typeface="Verdana"/>
              </a:rPr>
              <a:t>“</a:t>
            </a:r>
            <a:r>
              <a:rPr b="0" lang="en-US" sz="1700" spc="-1" strike="noStrike">
                <a:solidFill>
                  <a:srgbClr val="000000"/>
                </a:solidFill>
                <a:latin typeface="Verdana"/>
                <a:ea typeface="Verdana"/>
              </a:rPr>
              <a:t>Focusing” - e.g. lab source to first slit (4π vs. limited solid angle only)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81080" indent="-180720">
              <a:spcBef>
                <a:spcPts val="1417"/>
              </a:spcBef>
              <a:buClr>
                <a:srgbClr val="ad4642"/>
              </a:buClr>
              <a:buFont typeface="Symbol" charset="2"/>
              <a:buChar char=""/>
            </a:pPr>
            <a:r>
              <a:rPr b="0" lang="en-US" sz="1700" spc="-1" strike="noStrike">
                <a:solidFill>
                  <a:srgbClr val="000000"/>
                </a:solidFill>
                <a:latin typeface="Verdana"/>
                <a:ea typeface="Verdana"/>
              </a:rPr>
              <a:t>Rather vs. single particle description, absorption handled though statistics and </a:t>
            </a:r>
            <a:br/>
            <a:r>
              <a:rPr b="0" lang="en-US" sz="1700" spc="-1" strike="noStrike">
                <a:solidFill>
                  <a:srgbClr val="000000"/>
                </a:solidFill>
                <a:latin typeface="Verdana"/>
                <a:ea typeface="Verdana"/>
              </a:rPr>
              <a:t>downscaling the ray weight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The McXtrace way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457200" y="1604880"/>
            <a:ext cx="8046000" cy="3977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2800" spc="-100" strike="noStrike">
                <a:solidFill>
                  <a:srgbClr val="000000"/>
                </a:solidFill>
                <a:latin typeface="Arial"/>
                <a:ea typeface="Arial"/>
              </a:rPr>
              <a:t>Describe your beamline in the McXtrace language (In a text file).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ff0000"/>
              </a:buClr>
              <a:buFont typeface="StarSymbol"/>
              <a:buAutoNum type="arabicPeriod"/>
            </a:pPr>
            <a:r>
              <a:rPr b="0" lang="en-US" sz="2800" spc="-100" strike="noStrike">
                <a:solidFill>
                  <a:srgbClr val="ff0000"/>
                </a:solidFill>
                <a:latin typeface="Arial"/>
                <a:ea typeface="Arial"/>
              </a:rPr>
              <a:t>Automatically convert beamline into ANSI c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ff00ff"/>
              </a:buClr>
              <a:buFont typeface="StarSymbol"/>
              <a:buAutoNum type="arabicPeriod"/>
            </a:pPr>
            <a:r>
              <a:rPr b="0" lang="en-US" sz="2800" spc="-100" strike="noStrike">
                <a:solidFill>
                  <a:srgbClr val="ff00ff"/>
                </a:solidFill>
                <a:latin typeface="Arial"/>
                <a:ea typeface="Arial"/>
              </a:rPr>
              <a:t>Compile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00ff00"/>
              </a:buClr>
              <a:buFont typeface="StarSymbol"/>
              <a:buAutoNum type="arabicPeriod"/>
            </a:pPr>
            <a:r>
              <a:rPr b="0" lang="en-US" sz="2800" spc="-100" strike="noStrike">
                <a:solidFill>
                  <a:srgbClr val="00ff00"/>
                </a:solidFill>
                <a:latin typeface="Arial"/>
                <a:ea typeface="Arial"/>
              </a:rPr>
              <a:t>Run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1741680" y="4479480"/>
            <a:ext cx="1492560" cy="99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3278" y="6247"/>
                </a:moveTo>
                <a:lnTo>
                  <a:pt x="13278" y="10496"/>
                </a:lnTo>
                <a:lnTo>
                  <a:pt x="6780" y="10496"/>
                </a:lnTo>
                <a:lnTo>
                  <a:pt x="6780" y="0"/>
                </a:lnTo>
                <a:lnTo>
                  <a:pt x="0" y="0"/>
                </a:lnTo>
                <a:lnTo>
                  <a:pt x="0" y="17199"/>
                </a:lnTo>
                <a:lnTo>
                  <a:pt x="13278" y="17199"/>
                </a:lnTo>
                <a:lnTo>
                  <a:pt x="13278" y="21600"/>
                </a:lnTo>
                <a:lnTo>
                  <a:pt x="21600" y="13835"/>
                </a:lnTo>
                <a:lnTo>
                  <a:pt x="13278" y="6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4"/>
          <p:cNvSpPr/>
          <p:nvPr/>
        </p:nvSpPr>
        <p:spPr>
          <a:xfrm>
            <a:off x="3943440" y="4645440"/>
            <a:ext cx="4723200" cy="9428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1.Optimized for your platform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2.Only includes what you use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Code Levels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399" name="Group 2"/>
          <p:cNvGrpSpPr/>
          <p:nvPr/>
        </p:nvGrpSpPr>
        <p:grpSpPr>
          <a:xfrm>
            <a:off x="195840" y="1006560"/>
            <a:ext cx="7772040" cy="5851800"/>
            <a:chOff x="195840" y="1006560"/>
            <a:chExt cx="7772040" cy="5851800"/>
          </a:xfrm>
        </p:grpSpPr>
        <p:sp>
          <p:nvSpPr>
            <p:cNvPr id="400" name="CustomShape 3"/>
            <p:cNvSpPr/>
            <p:nvPr/>
          </p:nvSpPr>
          <p:spPr>
            <a:xfrm>
              <a:off x="195840" y="1006560"/>
              <a:ext cx="7772040" cy="5851800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CustomShape 4"/>
            <p:cNvSpPr/>
            <p:nvPr/>
          </p:nvSpPr>
          <p:spPr>
            <a:xfrm>
              <a:off x="195840" y="1006560"/>
              <a:ext cx="7772040" cy="5533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1"/>
                </a:buBlip>
              </a:pPr>
              <a:r>
                <a:rPr b="1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Instrument file – all users</a:t>
              </a:r>
              <a:endParaRPr b="0" lang="en-US" sz="1800" spc="-1" strike="noStrike">
                <a:latin typeface="Arial"/>
              </a:endParaRPr>
            </a:p>
            <a:p>
              <a:pPr lvl="1" marL="432000" indent="-215640"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2"/>
                </a:buBlip>
              </a:pPr>
              <a:r>
                <a:rPr b="1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existing examples</a:t>
              </a:r>
              <a:endParaRPr b="0" lang="en-US" sz="1800" spc="-1" strike="noStrike">
                <a:latin typeface="Arial"/>
              </a:endParaRPr>
            </a:p>
            <a:p>
              <a:pPr lvl="1" marL="432000" indent="-215640"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3"/>
                </a:buBlip>
              </a:pPr>
              <a:r>
                <a:rPr b="1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user written – GUI assisted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601"/>
                </a:spcBef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4"/>
                </a:buBlip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Component files – some users</a:t>
              </a:r>
              <a:endParaRPr b="0" lang="en-US" sz="1800" spc="-1" strike="noStrike">
                <a:latin typeface="Arial"/>
              </a:endParaRPr>
            </a:p>
            <a:p>
              <a:pPr lvl="1" marL="432000" indent="-215640"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5"/>
                </a:buBlip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Short pieces of code</a:t>
              </a:r>
              <a:endParaRPr b="0" lang="en-US" sz="1800" spc="-1" strike="noStrike">
                <a:latin typeface="Arial"/>
              </a:endParaRPr>
            </a:p>
            <a:p>
              <a:pPr lvl="1" marL="432000" indent="-215640"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6"/>
                </a:buBlip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Easy to modify from existing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601"/>
                </a:spcBef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7"/>
                </a:buBlip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Kernel code – McXtrace developers</a:t>
              </a:r>
              <a:endParaRPr b="0" lang="en-US" sz="1800" spc="-1" strike="noStrike">
                <a:latin typeface="Arial"/>
              </a:endParaRPr>
            </a:p>
            <a:p>
              <a:pPr lvl="1" marL="432000" indent="-215640"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8"/>
                </a:buBlip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Propagation routines</a:t>
              </a:r>
              <a:endParaRPr b="0" lang="en-US" sz="1800" spc="-1" strike="noStrike">
                <a:latin typeface="Arial"/>
              </a:endParaRPr>
            </a:p>
            <a:p>
              <a:pPr lvl="1" marL="432000" indent="-215640"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9"/>
                </a:buBlip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Intersections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601"/>
                </a:spcBef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10"/>
                </a:buBlip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Generated ISO-C code – “no” users</a:t>
              </a:r>
              <a:endParaRPr b="0" lang="en-US" sz="1800" spc="-1" strike="noStrike">
                <a:latin typeface="Arial"/>
              </a:endParaRPr>
            </a:p>
            <a:p>
              <a:pPr lvl="1" marL="432000" indent="-215640"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11"/>
                </a:buBlip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Assembled by code generation</a:t>
              </a:r>
              <a:endParaRPr b="0" lang="en-US" sz="1800" spc="-1" strike="noStrike">
                <a:latin typeface="Arial"/>
              </a:endParaRPr>
            </a:p>
            <a:p>
              <a:pPr lvl="1" marL="432000" indent="-215640"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12"/>
                </a:buBlip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Very low overhead of unneeded code</a:t>
              </a:r>
              <a:endParaRPr b="0" lang="en-US" sz="1800" spc="-1" strike="noStrike">
                <a:latin typeface="Arial"/>
              </a:endParaRPr>
            </a:p>
            <a:p>
              <a:pPr lvl="1" marL="432000" indent="-215640"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13"/>
                </a:buBlip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Includes runtime libs that comps rely on (propagation etc.)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02" name="Group 5"/>
          <p:cNvGrpSpPr/>
          <p:nvPr/>
        </p:nvGrpSpPr>
        <p:grpSpPr>
          <a:xfrm>
            <a:off x="4720320" y="1083960"/>
            <a:ext cx="4527720" cy="3671280"/>
            <a:chOff x="4720320" y="1083960"/>
            <a:chExt cx="4527720" cy="3671280"/>
          </a:xfrm>
        </p:grpSpPr>
        <p:sp>
          <p:nvSpPr>
            <p:cNvPr id="403" name="CustomShape 6"/>
            <p:cNvSpPr/>
            <p:nvPr/>
          </p:nvSpPr>
          <p:spPr>
            <a:xfrm>
              <a:off x="4720320" y="1083960"/>
              <a:ext cx="4527720" cy="367128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CustomShape 7"/>
            <p:cNvSpPr/>
            <p:nvPr/>
          </p:nvSpPr>
          <p:spPr>
            <a:xfrm>
              <a:off x="5384880" y="1621440"/>
              <a:ext cx="3166200" cy="685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>
              <a:spAutoFit/>
            </a:bodyPr>
            <a:p>
              <a:pPr marL="216000" indent="-215640" algn="ctr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Arial"/>
                </a:rPr>
                <a:t>Instrument file (average user, point/click, DSL)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405" name="Group 8"/>
          <p:cNvGrpSpPr/>
          <p:nvPr/>
        </p:nvGrpSpPr>
        <p:grpSpPr>
          <a:xfrm>
            <a:off x="4036320" y="2926800"/>
            <a:ext cx="2695320" cy="2194200"/>
            <a:chOff x="4036320" y="2926800"/>
            <a:chExt cx="2695320" cy="2194200"/>
          </a:xfrm>
        </p:grpSpPr>
        <p:sp>
          <p:nvSpPr>
            <p:cNvPr id="406" name="CustomShape 9"/>
            <p:cNvSpPr/>
            <p:nvPr/>
          </p:nvSpPr>
          <p:spPr>
            <a:xfrm>
              <a:off x="4461840" y="2926800"/>
              <a:ext cx="2269800" cy="2194200"/>
            </a:xfrm>
            <a:prstGeom prst="ellipse">
              <a:avLst/>
            </a:prstGeom>
            <a:solidFill>
              <a:srgbClr val="a3a3e0"/>
            </a:solidFill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CustomShape 10"/>
            <p:cNvSpPr/>
            <p:nvPr/>
          </p:nvSpPr>
          <p:spPr>
            <a:xfrm>
              <a:off x="4036320" y="3246840"/>
              <a:ext cx="2655360" cy="11732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>
              <a:spAutoFit/>
            </a:bodyPr>
            <a:p>
              <a:pPr marL="237600" algn="ctr">
                <a:lnSpc>
                  <a:spcPct val="100000"/>
                </a:lnSpc>
                <a:spcBef>
                  <a:spcPts val="1500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Component (advanced user, modify from existing, c-code)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08" name="Group 11"/>
          <p:cNvGrpSpPr/>
          <p:nvPr/>
        </p:nvGrpSpPr>
        <p:grpSpPr>
          <a:xfrm>
            <a:off x="6927120" y="3509640"/>
            <a:ext cx="1990800" cy="2068560"/>
            <a:chOff x="6927120" y="3509640"/>
            <a:chExt cx="1990800" cy="2068560"/>
          </a:xfrm>
        </p:grpSpPr>
        <p:sp>
          <p:nvSpPr>
            <p:cNvPr id="409" name="CustomShape 12"/>
            <p:cNvSpPr/>
            <p:nvPr/>
          </p:nvSpPr>
          <p:spPr>
            <a:xfrm>
              <a:off x="6927120" y="3509640"/>
              <a:ext cx="1990800" cy="206856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CustomShape 13"/>
            <p:cNvSpPr/>
            <p:nvPr/>
          </p:nvSpPr>
          <p:spPr>
            <a:xfrm>
              <a:off x="7219800" y="3811320"/>
              <a:ext cx="1374840" cy="8060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>
              <a:spAutoFit/>
            </a:bodyPr>
            <a:p>
              <a:pPr marL="216000" indent="-215640" algn="ctr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Kernel (McXtrace team)</a:t>
              </a:r>
              <a:endParaRPr b="0" lang="en-US" sz="1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Instrument file (beam-line)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12" name="image38.png" descr="image38.png"/>
          <p:cNvPicPr/>
          <p:nvPr/>
        </p:nvPicPr>
        <p:blipFill>
          <a:blip r:embed="rId1"/>
          <a:stretch/>
        </p:blipFill>
        <p:spPr>
          <a:xfrm>
            <a:off x="0" y="792000"/>
            <a:ext cx="10079280" cy="638388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1620000" y="85680"/>
            <a:ext cx="7344000" cy="36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Component file (source, optics, sample, detectors, ...)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14" name="image39.png" descr="image39.png"/>
          <p:cNvPicPr/>
          <p:nvPr/>
        </p:nvPicPr>
        <p:blipFill>
          <a:blip r:embed="rId1"/>
          <a:stretch/>
        </p:blipFill>
        <p:spPr>
          <a:xfrm>
            <a:off x="36360" y="1238040"/>
            <a:ext cx="10079280" cy="556560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Component size: typically 100-200 LOC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16" name="image40.png" descr="image40.png"/>
          <p:cNvPicPr/>
          <p:nvPr/>
        </p:nvPicPr>
        <p:blipFill>
          <a:blip r:embed="rId1"/>
          <a:stretch/>
        </p:blipFill>
        <p:spPr>
          <a:xfrm>
            <a:off x="641520" y="1440000"/>
            <a:ext cx="7134120" cy="5350320"/>
          </a:xfrm>
          <a:prstGeom prst="rect">
            <a:avLst/>
          </a:prstGeom>
          <a:ln w="12700">
            <a:noFill/>
          </a:ln>
        </p:spPr>
      </p:pic>
      <p:sp>
        <p:nvSpPr>
          <p:cNvPr id="417" name="Line 2"/>
          <p:cNvSpPr/>
          <p:nvPr/>
        </p:nvSpPr>
        <p:spPr>
          <a:xfrm>
            <a:off x="5183640" y="1440000"/>
            <a:ext cx="1800360" cy="936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Line 3"/>
          <p:cNvSpPr/>
          <p:nvPr/>
        </p:nvSpPr>
        <p:spPr>
          <a:xfrm flipH="1" flipV="1">
            <a:off x="7200000" y="2447640"/>
            <a:ext cx="1440000" cy="1080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Line 4"/>
          <p:cNvSpPr/>
          <p:nvPr/>
        </p:nvSpPr>
        <p:spPr>
          <a:xfrm>
            <a:off x="2591640" y="2304000"/>
            <a:ext cx="1296360" cy="1296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5"/>
          <p:cNvSpPr/>
          <p:nvPr/>
        </p:nvSpPr>
        <p:spPr>
          <a:xfrm>
            <a:off x="1845000" y="1944000"/>
            <a:ext cx="178164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PSD_monitor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1" name="CustomShape 6"/>
          <p:cNvSpPr/>
          <p:nvPr/>
        </p:nvSpPr>
        <p:spPr>
          <a:xfrm>
            <a:off x="4077000" y="1063800"/>
            <a:ext cx="206964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Single_crystal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2" name="CustomShape 7"/>
          <p:cNvSpPr/>
          <p:nvPr/>
        </p:nvSpPr>
        <p:spPr>
          <a:xfrm>
            <a:off x="8037000" y="3783240"/>
            <a:ext cx="178164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PowderN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3" name="Line 8"/>
          <p:cNvSpPr/>
          <p:nvPr/>
        </p:nvSpPr>
        <p:spPr>
          <a:xfrm flipH="1">
            <a:off x="7272000" y="1584000"/>
            <a:ext cx="792000" cy="360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9"/>
          <p:cNvSpPr/>
          <p:nvPr/>
        </p:nvSpPr>
        <p:spPr>
          <a:xfrm>
            <a:off x="7461000" y="1224000"/>
            <a:ext cx="206964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SasView_model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5" name="Line 10"/>
          <p:cNvSpPr/>
          <p:nvPr/>
        </p:nvSpPr>
        <p:spPr>
          <a:xfrm flipH="1" flipV="1">
            <a:off x="6191640" y="3384000"/>
            <a:ext cx="1512360" cy="1656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11"/>
          <p:cNvSpPr/>
          <p:nvPr/>
        </p:nvSpPr>
        <p:spPr>
          <a:xfrm>
            <a:off x="7461000" y="5223240"/>
            <a:ext cx="206964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Undulator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Why bother?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00" strike="noStrike">
                <a:solidFill>
                  <a:srgbClr val="000000"/>
                </a:solidFill>
                <a:latin typeface="Comic Sans MS"/>
                <a:ea typeface="Comic Sans MS"/>
              </a:rPr>
              <a:t>Why simulate when you can just do the experiment?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00" strike="noStrike">
                <a:solidFill>
                  <a:srgbClr val="000000"/>
                </a:solidFill>
                <a:latin typeface="Comic Sans MS"/>
                <a:ea typeface="Comic Sans MS"/>
              </a:rPr>
              <a:t>Why McXtrace and not sim. package X?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Why simulate a full beam-line?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00" strike="noStrike">
                <a:solidFill>
                  <a:srgbClr val="000000"/>
                </a:solidFill>
                <a:latin typeface="Comic Sans MS"/>
                <a:ea typeface="Comic Sans MS"/>
              </a:rPr>
              <a:t>Users don’t have the luxury you have!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</a:pPr>
            <a:r>
              <a:rPr b="0" lang="en-US" sz="2800" spc="-100" strike="noStrike">
                <a:solidFill>
                  <a:srgbClr val="000000"/>
                </a:solidFill>
                <a:latin typeface="Comic Sans MS"/>
                <a:ea typeface="Comic Sans MS"/>
              </a:rPr>
              <a:t>Prospective users may try out experiments.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</a:pPr>
            <a:r>
              <a:rPr b="0" lang="en-US" sz="2800" spc="-100" strike="noStrike">
                <a:solidFill>
                  <a:srgbClr val="000000"/>
                </a:solidFill>
                <a:latin typeface="Comic Sans MS"/>
                <a:ea typeface="Comic Sans MS"/>
              </a:rPr>
              <a:t>Teach users how to do experiments.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</a:pPr>
            <a:r>
              <a:rPr b="0" lang="en-US" sz="2800" spc="-100" strike="noStrike">
                <a:solidFill>
                  <a:srgbClr val="000000"/>
                </a:solidFill>
                <a:latin typeface="Comic Sans MS"/>
                <a:ea typeface="Comic Sans MS"/>
              </a:rPr>
              <a:t>Understand what is happening along the beam-line.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Why McXtrace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28960" indent="-171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68" strike="noStrike">
                <a:solidFill>
                  <a:srgbClr val="000000"/>
                </a:solidFill>
                <a:latin typeface="Comic Sans MS"/>
                <a:ea typeface="Comic Sans MS"/>
              </a:rPr>
              <a:t>Community driven code</a:t>
            </a:r>
            <a:endParaRPr b="0" lang="en-US" sz="2400" spc="-1" strike="noStrike">
              <a:latin typeface="Arial"/>
            </a:endParaRPr>
          </a:p>
          <a:p>
            <a:pPr marL="228960" indent="-171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68" strike="noStrike">
                <a:solidFill>
                  <a:srgbClr val="000000"/>
                </a:solidFill>
                <a:latin typeface="Comic Sans MS"/>
                <a:ea typeface="Comic Sans MS"/>
              </a:rPr>
              <a:t>Fairly easy to extend – write a new component and it automatically fits into the framework.</a:t>
            </a:r>
            <a:endParaRPr b="0" lang="en-US" sz="2400" spc="-1" strike="noStrike">
              <a:latin typeface="Arial"/>
            </a:endParaRPr>
          </a:p>
          <a:p>
            <a:pPr marL="228960" indent="-171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68" strike="noStrike">
                <a:solidFill>
                  <a:srgbClr val="000000"/>
                </a:solidFill>
                <a:latin typeface="Comic Sans MS"/>
                <a:ea typeface="Comic Sans MS"/>
              </a:rPr>
              <a:t>Portable (just need a c-compiler).</a:t>
            </a:r>
            <a:endParaRPr b="0" lang="en-US" sz="2400" spc="-1" strike="noStrike">
              <a:latin typeface="Arial"/>
            </a:endParaRPr>
          </a:p>
          <a:p>
            <a:pPr marL="228960" indent="-171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68" strike="noStrike">
                <a:solidFill>
                  <a:srgbClr val="000000"/>
                </a:solidFill>
                <a:latin typeface="Comic Sans MS"/>
                <a:ea typeface="Comic Sans MS"/>
              </a:rPr>
              <a:t>Several included standard sample models. </a:t>
            </a:r>
            <a:endParaRPr b="0" lang="en-US" sz="2400" spc="-1" strike="noStrike">
              <a:latin typeface="Arial"/>
            </a:endParaRPr>
          </a:p>
          <a:p>
            <a:pPr marL="228960" indent="-171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68" strike="noStrike">
                <a:solidFill>
                  <a:srgbClr val="000000"/>
                </a:solidFill>
                <a:latin typeface="Comic Sans MS"/>
                <a:ea typeface="Comic Sans MS"/>
              </a:rPr>
              <a:t>Plenty of examples.</a:t>
            </a:r>
            <a:endParaRPr b="0" lang="en-US" sz="2400" spc="-1" strike="noStrike">
              <a:latin typeface="Arial"/>
            </a:endParaRPr>
          </a:p>
          <a:p>
            <a:pPr marL="228960" indent="-171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68" strike="noStrike">
                <a:solidFill>
                  <a:srgbClr val="000000"/>
                </a:solidFill>
                <a:latin typeface="Comic Sans MS"/>
                <a:ea typeface="Comic Sans MS"/>
              </a:rPr>
              <a:t>Once written, a simulation/beam-line is a real program </a:t>
            </a:r>
            <a:br/>
            <a:r>
              <a:rPr b="0" lang="en-US" sz="2400" spc="-168" strike="noStrike">
                <a:solidFill>
                  <a:srgbClr val="000000"/>
                </a:solidFill>
                <a:latin typeface="Comic Sans MS"/>
                <a:ea typeface="Comic Sans MS"/>
              </a:rPr>
              <a:t>in itself.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0" lang="en-US" sz="2400" spc="-168" strike="noStrike">
                <a:solidFill>
                  <a:srgbClr val="000000"/>
                </a:solidFill>
                <a:latin typeface="Comic Sans MS"/>
                <a:ea typeface="Comic Sans MS"/>
              </a:rPr>
              <a:t>	</a:t>
            </a:r>
            <a:r>
              <a:rPr b="0" lang="en-US" sz="2400" spc="-168" strike="noStrike">
                <a:solidFill>
                  <a:srgbClr val="000000"/>
                </a:solidFill>
                <a:latin typeface="Comic Sans MS"/>
                <a:ea typeface="Comic Sans MS"/>
              </a:rPr>
              <a:t>	</a:t>
            </a:r>
            <a:r>
              <a:rPr b="0" lang="en-US" sz="2400" spc="-168" strike="noStrike">
                <a:solidFill>
                  <a:srgbClr val="000000"/>
                </a:solidFill>
                <a:latin typeface="Comic Sans MS"/>
                <a:ea typeface="Comic Sans MS"/>
              </a:rPr>
              <a:t>...but...</a:t>
            </a:r>
            <a:endParaRPr b="0" lang="en-US" sz="2400" spc="-1" strike="noStrike">
              <a:latin typeface="Arial"/>
            </a:endParaRPr>
          </a:p>
          <a:p>
            <a:pPr marL="228960" indent="-171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68" strike="noStrike">
                <a:solidFill>
                  <a:srgbClr val="000000"/>
                </a:solidFill>
                <a:latin typeface="Comic Sans MS"/>
                <a:ea typeface="Comic Sans MS"/>
              </a:rPr>
              <a:t>Use whatever you prefer! XRT, SHADOW, SRW, Ray,...&lt;insert package here&gt;…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Outline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576000" y="1748520"/>
            <a:ext cx="2879640" cy="3686040"/>
          </a:xfrm>
          <a:prstGeom prst="rect">
            <a:avLst/>
          </a:prstGeom>
          <a:solidFill>
            <a:srgbClr val="ff6666"/>
          </a:solidFill>
          <a:ln w="12700">
            <a:noFill/>
          </a:ln>
          <a:effectLst>
            <a:outerShdw algn="b" blurRad="0" dir="2700000" dist="71276" kx="0" ky="0" rotWithShape="0" sx="100000" sy="100000">
              <a:srgbClr val="ddd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400" spc="-100" strike="noStrike">
                <a:solidFill>
                  <a:srgbClr val="000000"/>
                </a:solidFill>
                <a:latin typeface="Comic Sans MS"/>
                <a:ea typeface="Comic Sans MS"/>
              </a:rPr>
              <a:t>McXtrace introduction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3672000" y="1748520"/>
            <a:ext cx="2879640" cy="3686040"/>
          </a:xfrm>
          <a:prstGeom prst="rect">
            <a:avLst/>
          </a:prstGeom>
          <a:solidFill>
            <a:srgbClr val="ffff66"/>
          </a:solidFill>
          <a:ln w="12700">
            <a:noFill/>
          </a:ln>
          <a:effectLst>
            <a:outerShdw algn="b" blurRad="0" dir="2700000" dist="71276" kx="0" ky="0" rotWithShape="0" sx="100000" sy="100000">
              <a:srgbClr val="ddd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400" spc="-100" strike="noStrike">
                <a:solidFill>
                  <a:srgbClr val="000000"/>
                </a:solidFill>
                <a:latin typeface="Comic Sans MS"/>
                <a:ea typeface="Comic Sans MS"/>
              </a:rPr>
              <a:t>New features of v. 1.4 taken from simulation of DanMAX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6736680" y="1755720"/>
            <a:ext cx="2879640" cy="3671640"/>
          </a:xfrm>
          <a:prstGeom prst="rect">
            <a:avLst/>
          </a:prstGeom>
          <a:solidFill>
            <a:srgbClr val="66ff99"/>
          </a:solidFill>
          <a:ln w="12700">
            <a:noFill/>
          </a:ln>
          <a:effectLst>
            <a:outerShdw algn="b" blurRad="0" dir="2700000" dist="71276" kx="0" ky="0" rotWithShape="0" sx="100000" sy="100000">
              <a:srgbClr val="ddd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400" spc="-100" strike="noStrike">
                <a:solidFill>
                  <a:srgbClr val="000000"/>
                </a:solidFill>
                <a:latin typeface="Comic Sans MS"/>
                <a:ea typeface="Comic Sans MS"/>
              </a:rPr>
              <a:t>Other new features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image7.png" descr="image7.png"/>
          <p:cNvPicPr/>
          <p:nvPr/>
        </p:nvPicPr>
        <p:blipFill>
          <a:blip r:embed="rId1"/>
          <a:stretch/>
        </p:blipFill>
        <p:spPr>
          <a:xfrm>
            <a:off x="0" y="864000"/>
            <a:ext cx="10079640" cy="5402520"/>
          </a:xfrm>
          <a:prstGeom prst="rect">
            <a:avLst/>
          </a:prstGeom>
          <a:ln w="12700">
            <a:noFill/>
          </a:ln>
        </p:spPr>
      </p:pic>
      <p:sp>
        <p:nvSpPr>
          <p:cNvPr id="356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Where?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7" name="Picture 3" descr="Picture 3"/>
          <p:cNvPicPr/>
          <p:nvPr/>
        </p:nvPicPr>
        <p:blipFill>
          <a:blip r:embed="rId2"/>
          <a:stretch/>
        </p:blipFill>
        <p:spPr>
          <a:xfrm>
            <a:off x="4518000" y="2016000"/>
            <a:ext cx="305640" cy="366120"/>
          </a:xfrm>
          <a:prstGeom prst="rect">
            <a:avLst/>
          </a:prstGeom>
          <a:ln w="12700">
            <a:noFill/>
          </a:ln>
        </p:spPr>
      </p:pic>
      <p:pic>
        <p:nvPicPr>
          <p:cNvPr id="358" name="Picture 4" descr="Picture 4"/>
          <p:cNvPicPr/>
          <p:nvPr/>
        </p:nvPicPr>
        <p:blipFill>
          <a:blip r:embed="rId3"/>
          <a:stretch/>
        </p:blipFill>
        <p:spPr>
          <a:xfrm>
            <a:off x="4257000" y="1516680"/>
            <a:ext cx="494640" cy="138960"/>
          </a:xfrm>
          <a:prstGeom prst="rect">
            <a:avLst/>
          </a:prstGeom>
          <a:ln w="12700">
            <a:noFill/>
          </a:ln>
        </p:spPr>
      </p:pic>
      <p:pic>
        <p:nvPicPr>
          <p:cNvPr id="359" name="Picture 5" descr="Picture 5"/>
          <p:cNvPicPr/>
          <p:nvPr/>
        </p:nvPicPr>
        <p:blipFill>
          <a:blip r:embed="rId4"/>
          <a:stretch/>
        </p:blipFill>
        <p:spPr>
          <a:xfrm>
            <a:off x="5040000" y="1008000"/>
            <a:ext cx="494640" cy="204120"/>
          </a:xfrm>
          <a:prstGeom prst="rect">
            <a:avLst/>
          </a:prstGeom>
          <a:ln w="12700">
            <a:noFill/>
          </a:ln>
        </p:spPr>
      </p:pic>
      <p:pic>
        <p:nvPicPr>
          <p:cNvPr id="360" name="Picture 6" descr="Picture 6"/>
          <p:cNvPicPr/>
          <p:nvPr/>
        </p:nvPicPr>
        <p:blipFill>
          <a:blip r:embed="rId5"/>
          <a:stretch/>
        </p:blipFill>
        <p:spPr>
          <a:xfrm>
            <a:off x="1663200" y="1656000"/>
            <a:ext cx="640440" cy="240480"/>
          </a:xfrm>
          <a:prstGeom prst="rect">
            <a:avLst/>
          </a:prstGeom>
          <a:ln w="12700">
            <a:noFill/>
          </a:ln>
        </p:spPr>
      </p:pic>
      <p:pic>
        <p:nvPicPr>
          <p:cNvPr id="361" name="Picture 7" descr="Picture 7"/>
          <p:cNvPicPr/>
          <p:nvPr/>
        </p:nvPicPr>
        <p:blipFill>
          <a:blip r:embed="rId6"/>
          <a:stretch/>
        </p:blipFill>
        <p:spPr>
          <a:xfrm>
            <a:off x="4583160" y="1728000"/>
            <a:ext cx="240480" cy="240480"/>
          </a:xfrm>
          <a:prstGeom prst="rect">
            <a:avLst/>
          </a:prstGeom>
          <a:ln w="12700">
            <a:noFill/>
          </a:ln>
        </p:spPr>
      </p:pic>
      <p:pic>
        <p:nvPicPr>
          <p:cNvPr id="362" name="Picture 16" descr="Picture 16"/>
          <p:cNvPicPr/>
          <p:nvPr/>
        </p:nvPicPr>
        <p:blipFill>
          <a:blip r:embed="rId7"/>
          <a:stretch/>
        </p:blipFill>
        <p:spPr>
          <a:xfrm>
            <a:off x="4032000" y="4252320"/>
            <a:ext cx="592920" cy="283320"/>
          </a:xfrm>
          <a:prstGeom prst="rect">
            <a:avLst/>
          </a:prstGeom>
          <a:ln w="12700">
            <a:noFill/>
          </a:ln>
        </p:spPr>
      </p:pic>
      <p:pic>
        <p:nvPicPr>
          <p:cNvPr id="363" name="Picture 17" descr="Picture 17"/>
          <p:cNvPicPr/>
          <p:nvPr/>
        </p:nvPicPr>
        <p:blipFill>
          <a:blip r:embed="rId8"/>
          <a:stretch/>
        </p:blipFill>
        <p:spPr>
          <a:xfrm>
            <a:off x="8353800" y="1800000"/>
            <a:ext cx="573840" cy="281880"/>
          </a:xfrm>
          <a:prstGeom prst="rect">
            <a:avLst/>
          </a:prstGeom>
          <a:ln w="12700">
            <a:noFill/>
          </a:ln>
        </p:spPr>
      </p:pic>
      <p:pic>
        <p:nvPicPr>
          <p:cNvPr id="364" name="Picture 19" descr="Picture 19"/>
          <p:cNvPicPr/>
          <p:nvPr/>
        </p:nvPicPr>
        <p:blipFill>
          <a:blip r:embed="rId9"/>
          <a:stretch/>
        </p:blipFill>
        <p:spPr>
          <a:xfrm>
            <a:off x="6048000" y="2448000"/>
            <a:ext cx="364320" cy="169200"/>
          </a:xfrm>
          <a:prstGeom prst="rect">
            <a:avLst/>
          </a:prstGeom>
          <a:ln w="12700">
            <a:noFill/>
          </a:ln>
        </p:spPr>
      </p:pic>
      <p:pic>
        <p:nvPicPr>
          <p:cNvPr id="365" name="Picture 20" descr="Picture 20"/>
          <p:cNvPicPr/>
          <p:nvPr/>
        </p:nvPicPr>
        <p:blipFill>
          <a:blip r:embed="rId10"/>
          <a:stretch/>
        </p:blipFill>
        <p:spPr>
          <a:xfrm>
            <a:off x="6912000" y="1058400"/>
            <a:ext cx="240480" cy="237240"/>
          </a:xfrm>
          <a:prstGeom prst="rect">
            <a:avLst/>
          </a:prstGeom>
          <a:ln w="12700">
            <a:noFill/>
          </a:ln>
        </p:spPr>
      </p:pic>
      <p:pic>
        <p:nvPicPr>
          <p:cNvPr id="366" name="Picture 21" descr="Picture 21"/>
          <p:cNvPicPr/>
          <p:nvPr/>
        </p:nvPicPr>
        <p:blipFill>
          <a:blip r:embed="rId11"/>
          <a:stretch/>
        </p:blipFill>
        <p:spPr>
          <a:xfrm>
            <a:off x="5544000" y="864000"/>
            <a:ext cx="215640" cy="215640"/>
          </a:xfrm>
          <a:prstGeom prst="rect">
            <a:avLst/>
          </a:prstGeom>
          <a:ln w="12700">
            <a:noFill/>
          </a:ln>
        </p:spPr>
      </p:pic>
      <p:pic>
        <p:nvPicPr>
          <p:cNvPr id="367" name="Picture 22" descr="Picture 22"/>
          <p:cNvPicPr/>
          <p:nvPr/>
        </p:nvPicPr>
        <p:blipFill>
          <a:blip r:embed="rId12"/>
          <a:stretch/>
        </p:blipFill>
        <p:spPr>
          <a:xfrm>
            <a:off x="5832000" y="990000"/>
            <a:ext cx="475560" cy="305640"/>
          </a:xfrm>
          <a:prstGeom prst="rect">
            <a:avLst/>
          </a:prstGeom>
          <a:ln w="12700">
            <a:noFill/>
          </a:ln>
        </p:spPr>
      </p:pic>
      <p:pic>
        <p:nvPicPr>
          <p:cNvPr id="368" name="soleil-logo.png" descr="soleil-logo.png"/>
          <p:cNvPicPr/>
          <p:nvPr/>
        </p:nvPicPr>
        <p:blipFill>
          <a:blip r:embed="rId13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What is it?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612720" y="1270800"/>
            <a:ext cx="8569080" cy="50504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 indent="-316800">
              <a:lnSpc>
                <a:spcPct val="100000"/>
              </a:lnSpc>
              <a:buClr>
                <a:srgbClr val="000000"/>
              </a:buClr>
              <a:buSzPct val="166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Built on proven base of McStas for neutron ray tracing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K. Lefmann and K. Nielsen, Neutron News 10, 20, (1999).</a:t>
            </a:r>
            <a:endParaRPr b="0" lang="en-US" sz="16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SzPct val="166000"/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This is Monte-Carlo: we use random numbers to describe particle distributions</a:t>
            </a:r>
            <a:endParaRPr b="0" lang="en-US" sz="16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SzPct val="166000"/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Releases 1.7 and 3.0 (GPU support)</a:t>
            </a:r>
            <a:endParaRPr b="0" lang="en-US" sz="16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SzPct val="166000"/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Portable code (Unix/Linux/Mac/Windows, 32 and 64 bit support)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Has run on all from iPhone to FERMI (world no. 7)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SzPct val="166000"/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GPL-license</a:t>
            </a:r>
            <a:endParaRPr b="0" lang="en-US" sz="16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SzPct val="166000"/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DSL / Compiler Technology.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Using Lex &amp; Yacc</a:t>
            </a:r>
            <a:endParaRPr b="0" lang="en-US" sz="16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SzPct val="166000"/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Modular Open Structure.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Components/devices written in structured ISO-c automatically fits in the system</a:t>
            </a:r>
            <a:endParaRPr b="0" lang="en-US" sz="16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SzPct val="166000"/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Dependencies: c-compiler (python3/qt5 or perl/tk for gui).</a:t>
            </a:r>
            <a:endParaRPr b="0" lang="en-US" sz="16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SzPct val="166000"/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Permanent staff at DTU Physics and SOLEIL maintaining the code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6360480" y="2583360"/>
            <a:ext cx="2999160" cy="1888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Project website at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1"/>
              </a:rPr>
              <a:t>http://www.mcxtrace.org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Project mailing list at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ff0000"/>
                </a:solidFill>
                <a:latin typeface="Arial"/>
                <a:ea typeface="Arial"/>
                <a:hlinkClick r:id="rId2"/>
              </a:rPr>
              <a:t>mcxtrace-users@mcxtrace.org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Source code at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ff0000"/>
                </a:solidFill>
                <a:latin typeface="Arial"/>
                <a:ea typeface="Arial"/>
                <a:hlinkClick r:id="rId3"/>
              </a:rPr>
              <a:t>https://github.com/McStasMcXtrace/McCode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2" name="CustomShape 4"/>
          <p:cNvSpPr/>
          <p:nvPr/>
        </p:nvSpPr>
        <p:spPr>
          <a:xfrm>
            <a:off x="864000" y="2664000"/>
            <a:ext cx="4809240" cy="1151640"/>
          </a:xfrm>
          <a:prstGeom prst="rect">
            <a:avLst/>
          </a:prstGeom>
          <a:blipFill rotWithShape="0">
            <a:blip r:embed="rId4"/>
            <a:stretch/>
          </a:blipFill>
          <a:ln w="127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Github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4" name="image20.png" descr="image20.png"/>
          <p:cNvPicPr/>
          <p:nvPr/>
        </p:nvPicPr>
        <p:blipFill>
          <a:blip r:embed="rId1"/>
          <a:stretch/>
        </p:blipFill>
        <p:spPr>
          <a:xfrm>
            <a:off x="2520" y="995760"/>
            <a:ext cx="10079280" cy="556560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1888560" y="176760"/>
            <a:ext cx="4823280" cy="7308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Feature History - and plans for NG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(not fully up-to-date)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6" name="Image" descr="Image"/>
          <p:cNvPicPr/>
          <p:nvPr/>
        </p:nvPicPr>
        <p:blipFill>
          <a:blip r:embed="rId1"/>
          <a:stretch/>
        </p:blipFill>
        <p:spPr>
          <a:xfrm>
            <a:off x="120960" y="921600"/>
            <a:ext cx="9143280" cy="66967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image21.png" descr="image21.png"/>
          <p:cNvPicPr/>
          <p:nvPr/>
        </p:nvPicPr>
        <p:blipFill>
          <a:blip r:embed="rId1"/>
          <a:stretch/>
        </p:blipFill>
        <p:spPr>
          <a:xfrm>
            <a:off x="85320" y="2880000"/>
            <a:ext cx="7978320" cy="3399480"/>
          </a:xfrm>
          <a:prstGeom prst="rect">
            <a:avLst/>
          </a:prstGeom>
          <a:ln w="12700">
            <a:noFill/>
          </a:ln>
        </p:spPr>
      </p:pic>
      <p:sp>
        <p:nvSpPr>
          <p:cNvPr id="378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How?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379" name="Group 2"/>
          <p:cNvGrpSpPr/>
          <p:nvPr/>
        </p:nvGrpSpPr>
        <p:grpSpPr>
          <a:xfrm>
            <a:off x="3312000" y="648000"/>
            <a:ext cx="2663640" cy="3083760"/>
            <a:chOff x="3312000" y="648000"/>
            <a:chExt cx="2663640" cy="3083760"/>
          </a:xfrm>
        </p:grpSpPr>
        <p:sp>
          <p:nvSpPr>
            <p:cNvPr id="380" name="CustomShape 3"/>
            <p:cNvSpPr/>
            <p:nvPr/>
          </p:nvSpPr>
          <p:spPr>
            <a:xfrm>
              <a:off x="3312000" y="648000"/>
              <a:ext cx="2658600" cy="30837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1" name="CustomShape 4"/>
            <p:cNvSpPr/>
            <p:nvPr/>
          </p:nvSpPr>
          <p:spPr>
            <a:xfrm>
              <a:off x="3312000" y="648000"/>
              <a:ext cx="2663640" cy="27248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79280" indent="-178920">
                <a:lnSpc>
                  <a:spcPct val="100000"/>
                </a:lnSpc>
                <a:spcBef>
                  <a:spcPts val="601"/>
                </a:spcBef>
                <a:buClr>
                  <a:srgbClr val="000000"/>
                </a:buClr>
                <a:buFont typeface="Verdana"/>
                <a:buChar char="•"/>
              </a:pP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Photon ray/package:</a:t>
              </a:r>
              <a:endParaRPr b="0" lang="en-US" sz="1600" spc="-1" strike="noStrike">
                <a:latin typeface="Arial"/>
              </a:endParaRPr>
            </a:p>
            <a:p>
              <a:pPr marL="179280" indent="-178920">
                <a:lnSpc>
                  <a:spcPct val="100000"/>
                </a:lnSpc>
                <a:spcBef>
                  <a:spcPts val="601"/>
                </a:spcBef>
                <a:buClr>
                  <a:srgbClr val="000000"/>
                </a:buClr>
                <a:buFont typeface="Verdana"/>
                <a:buChar char="•"/>
              </a:pP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(</a:t>
              </a:r>
              <a:r>
                <a:rPr b="1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r</a:t>
              </a: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,</a:t>
              </a:r>
              <a:r>
                <a:rPr b="1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k</a:t>
              </a: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,φ,t,p,</a:t>
              </a:r>
              <a:r>
                <a:rPr b="1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E</a:t>
              </a: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)</a:t>
              </a:r>
              <a:endParaRPr b="0" lang="en-US" sz="1600" spc="-1" strike="noStrike">
                <a:latin typeface="Arial"/>
              </a:endParaRPr>
            </a:p>
            <a:p>
              <a:pPr marL="179280" indent="-178920">
                <a:lnSpc>
                  <a:spcPct val="100000"/>
                </a:lnSpc>
                <a:spcBef>
                  <a:spcPts val="601"/>
                </a:spcBef>
                <a:buClr>
                  <a:srgbClr val="000000"/>
                </a:buClr>
                <a:buFont typeface="Verdana"/>
                <a:buChar char="•"/>
              </a:pPr>
              <a:r>
                <a:rPr b="1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</a:t>
              </a:r>
              <a:r>
                <a:rPr b="1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r </a:t>
              </a: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- spatial coordinates</a:t>
              </a:r>
              <a:endParaRPr b="0" lang="en-US" sz="1600" spc="-1" strike="noStrike">
                <a:latin typeface="Arial"/>
              </a:endParaRPr>
            </a:p>
            <a:p>
              <a:pPr marL="179280" indent="-178920">
                <a:lnSpc>
                  <a:spcPct val="100000"/>
                </a:lnSpc>
                <a:spcBef>
                  <a:spcPts val="601"/>
                </a:spcBef>
                <a:buClr>
                  <a:srgbClr val="000000"/>
                </a:buClr>
                <a:buFont typeface="Verdana"/>
                <a:buChar char="•"/>
              </a:pPr>
              <a:r>
                <a:rPr b="1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</a:t>
              </a:r>
              <a:r>
                <a:rPr b="1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k</a:t>
              </a: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- wave vector</a:t>
              </a:r>
              <a:endParaRPr b="0" lang="en-US" sz="1600" spc="-1" strike="noStrike">
                <a:latin typeface="Arial"/>
              </a:endParaRPr>
            </a:p>
            <a:p>
              <a:pPr marL="179280" indent="-178920">
                <a:lnSpc>
                  <a:spcPct val="100000"/>
                </a:lnSpc>
                <a:spcBef>
                  <a:spcPts val="601"/>
                </a:spcBef>
                <a:buClr>
                  <a:srgbClr val="000000"/>
                </a:buClr>
                <a:buFont typeface="Verdana"/>
                <a:buChar char="•"/>
              </a:pPr>
              <a:r>
                <a:rPr b="0" lang="en-US" sz="1600" spc="-1" strike="noStrike">
                  <a:solidFill>
                    <a:srgbClr val="000000"/>
                  </a:solidFill>
                  <a:latin typeface="Lucida Grande"/>
                  <a:ea typeface="Lucida Grande"/>
                </a:rPr>
                <a:t> </a:t>
              </a:r>
              <a:r>
                <a:rPr b="0" lang="en-US" sz="1600" spc="-1" strike="noStrike">
                  <a:solidFill>
                    <a:srgbClr val="000000"/>
                  </a:solidFill>
                  <a:latin typeface="Lucida Grande"/>
                  <a:ea typeface="Lucida Grande"/>
                </a:rPr>
                <a:t>φ</a:t>
              </a: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- phase</a:t>
              </a:r>
              <a:endParaRPr b="0" lang="en-US" sz="1600" spc="-1" strike="noStrike">
                <a:latin typeface="Arial"/>
              </a:endParaRPr>
            </a:p>
            <a:p>
              <a:pPr marL="179280" indent="-178920">
                <a:lnSpc>
                  <a:spcPct val="100000"/>
                </a:lnSpc>
                <a:spcBef>
                  <a:spcPts val="601"/>
                </a:spcBef>
                <a:buClr>
                  <a:srgbClr val="000000"/>
                </a:buClr>
                <a:buFont typeface="Verdana"/>
                <a:buChar char="•"/>
              </a:pP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</a:t>
              </a: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t - time</a:t>
              </a:r>
              <a:endParaRPr b="0" lang="en-US" sz="1600" spc="-1" strike="noStrike">
                <a:latin typeface="Arial"/>
              </a:endParaRPr>
            </a:p>
            <a:p>
              <a:pPr marL="179280" indent="-178920">
                <a:lnSpc>
                  <a:spcPct val="100000"/>
                </a:lnSpc>
                <a:spcBef>
                  <a:spcPts val="601"/>
                </a:spcBef>
                <a:buClr>
                  <a:srgbClr val="000000"/>
                </a:buClr>
                <a:buFont typeface="Verdana"/>
                <a:buChar char="•"/>
              </a:pP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</a:t>
              </a: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p – photon weight</a:t>
              </a:r>
              <a:endParaRPr b="0" lang="en-US" sz="1600" spc="-1" strike="noStrike">
                <a:latin typeface="Arial"/>
              </a:endParaRPr>
            </a:p>
            <a:p>
              <a:pPr marL="179280" indent="-178920">
                <a:lnSpc>
                  <a:spcPct val="100000"/>
                </a:lnSpc>
                <a:spcBef>
                  <a:spcPts val="601"/>
                </a:spcBef>
                <a:buClr>
                  <a:srgbClr val="000000"/>
                </a:buClr>
                <a:buFont typeface="Verdana"/>
                <a:buChar char="•"/>
              </a:pPr>
              <a:r>
                <a:rPr b="1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</a:t>
              </a:r>
              <a:r>
                <a:rPr b="1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E</a:t>
              </a: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- Electrical field polarisation</a:t>
              </a:r>
              <a:endParaRPr b="0" lang="en-US" sz="1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Monte Carlo techniques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211680" indent="-1584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70" spc="-1" strike="noStrike">
                <a:solidFill>
                  <a:srgbClr val="000000"/>
                </a:solidFill>
                <a:latin typeface="Arial"/>
                <a:ea typeface="Arial"/>
              </a:rPr>
              <a:t>During WW2, “numerical experiments” were applied at Los Alamos for solving mathematical complications of computing fission, criticality, neutronics, hydrodynamics, thermonuclear detonation etc.</a:t>
            </a:r>
            <a:endParaRPr b="0" lang="en-US" sz="15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5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5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5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5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5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5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570" spc="-1" strike="noStrike">
              <a:solidFill>
                <a:srgbClr val="000000"/>
              </a:solidFill>
              <a:latin typeface="Arial"/>
            </a:endParaRPr>
          </a:p>
          <a:p>
            <a:pPr marL="211680" indent="-1584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70" spc="-1" strike="noStrike">
                <a:solidFill>
                  <a:srgbClr val="000000"/>
                </a:solidFill>
                <a:latin typeface="Arial"/>
                <a:ea typeface="Arial"/>
              </a:rPr>
              <a:t>Notable fathers:   John v. Neumann  Stanislav Ulam Nicholas Metropolis</a:t>
            </a:r>
            <a:endParaRPr b="0" lang="en-US" sz="1570" spc="-1" strike="noStrike">
              <a:solidFill>
                <a:srgbClr val="000000"/>
              </a:solidFill>
              <a:latin typeface="Arial"/>
            </a:endParaRPr>
          </a:p>
          <a:p>
            <a:pPr marL="211680" indent="-1584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70" spc="-1" strike="noStrike">
                <a:solidFill>
                  <a:srgbClr val="000000"/>
                </a:solidFill>
                <a:latin typeface="Arial"/>
                <a:ea typeface="Arial"/>
              </a:rPr>
              <a:t>Named “Monte Carlo” after Ulam’s fathers frequent visits to the Monte Carlo casino in Las Vegas</a:t>
            </a:r>
            <a:endParaRPr b="0" lang="en-US" sz="1570" spc="-1" strike="noStrike">
              <a:solidFill>
                <a:srgbClr val="000000"/>
              </a:solidFill>
              <a:latin typeface="Arial"/>
            </a:endParaRPr>
          </a:p>
          <a:p>
            <a:pPr marL="211680" indent="-1584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70" spc="-1" strike="noStrike">
                <a:solidFill>
                  <a:srgbClr val="000000"/>
                </a:solidFill>
                <a:latin typeface="Arial"/>
                <a:ea typeface="Arial"/>
              </a:rPr>
              <a:t>Initially “implemented” by letting large numbers of women use tabularized random numbers and hand calculators for individual particle calculations</a:t>
            </a:r>
            <a:endParaRPr b="0" lang="en-US" sz="1570" spc="-1" strike="noStrike">
              <a:solidFill>
                <a:srgbClr val="000000"/>
              </a:solidFill>
              <a:latin typeface="Arial"/>
            </a:endParaRPr>
          </a:p>
          <a:p>
            <a:pPr marL="211680" indent="-1584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70" spc="-1" strike="noStrike">
                <a:solidFill>
                  <a:srgbClr val="000000"/>
                </a:solidFill>
                <a:latin typeface="Arial"/>
                <a:ea typeface="Arial"/>
              </a:rPr>
              <a:t>Later, analogue and digital computing devices were used</a:t>
            </a:r>
            <a:endParaRPr b="0" lang="en-US" sz="15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John_von_Neumann_ID_badge.png" descr="John_von_Neumann_ID_badge.png"/>
          <p:cNvPicPr/>
          <p:nvPr/>
        </p:nvPicPr>
        <p:blipFill>
          <a:blip r:embed="rId1"/>
          <a:stretch/>
        </p:blipFill>
        <p:spPr>
          <a:xfrm>
            <a:off x="3395520" y="2833560"/>
            <a:ext cx="1261800" cy="1495080"/>
          </a:xfrm>
          <a:prstGeom prst="rect">
            <a:avLst/>
          </a:prstGeom>
          <a:ln w="12700">
            <a:noFill/>
          </a:ln>
          <a:effectLst>
            <a:outerShdw algn="b" blurRad="63500" dir="5400000" dist="50760" kx="0" ky="0" rotWithShape="0" sx="100000" sy="100000">
              <a:srgbClr val="000000">
                <a:alpha val="45000"/>
              </a:srgbClr>
            </a:outerShdw>
          </a:effectLst>
        </p:spPr>
      </p:pic>
      <p:pic>
        <p:nvPicPr>
          <p:cNvPr id="385" name="Metropolis_Nicholas_Badge-1.gif" descr="Metropolis_Nicholas_Badge-1.gif"/>
          <p:cNvPicPr/>
          <p:nvPr/>
        </p:nvPicPr>
        <p:blipFill>
          <a:blip r:embed="rId2"/>
          <a:stretch/>
        </p:blipFill>
        <p:spPr>
          <a:xfrm>
            <a:off x="6924600" y="2807280"/>
            <a:ext cx="1117800" cy="1547640"/>
          </a:xfrm>
          <a:prstGeom prst="rect">
            <a:avLst/>
          </a:prstGeom>
          <a:ln w="12700">
            <a:noFill/>
          </a:ln>
          <a:effectLst>
            <a:outerShdw algn="b" blurRad="63500" dir="5400000" dist="50760" kx="0" ky="0" rotWithShape="0" sx="100000" sy="100000">
              <a:srgbClr val="000000">
                <a:alpha val="45000"/>
              </a:srgbClr>
            </a:outerShdw>
          </a:effectLst>
        </p:spPr>
      </p:pic>
      <p:pic>
        <p:nvPicPr>
          <p:cNvPr id="386" name="240px-Stanislaw_Ulam_ID_badge-1.png" descr="240px-Stanislaw_Ulam_ID_badge-1.png"/>
          <p:cNvPicPr/>
          <p:nvPr/>
        </p:nvPicPr>
        <p:blipFill>
          <a:blip r:embed="rId3"/>
          <a:stretch/>
        </p:blipFill>
        <p:spPr>
          <a:xfrm>
            <a:off x="5048640" y="2820600"/>
            <a:ext cx="1434960" cy="1500840"/>
          </a:xfrm>
          <a:prstGeom prst="rect">
            <a:avLst/>
          </a:prstGeom>
          <a:ln w="12700">
            <a:noFill/>
          </a:ln>
          <a:effectLst>
            <a:outerShdw algn="b" blurRad="63500" dir="5400000" dist="50760" kx="0" ky="0" rotWithShape="0" sx="100000" sy="100000">
              <a:srgbClr val="000000">
                <a:alpha val="45000"/>
              </a:srgbClr>
            </a:outerShdw>
          </a:effectLst>
        </p:spPr>
      </p:pic>
      <p:pic>
        <p:nvPicPr>
          <p:cNvPr id="387" name="Image" descr="Image"/>
          <p:cNvPicPr/>
          <p:nvPr/>
        </p:nvPicPr>
        <p:blipFill>
          <a:blip r:embed="rId4"/>
          <a:stretch/>
        </p:blipFill>
        <p:spPr>
          <a:xfrm>
            <a:off x="7075800" y="-68400"/>
            <a:ext cx="1642680" cy="116748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Ray-tracing methods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TextShape 2"/>
          <p:cNvSpPr txBox="1"/>
          <p:nvPr/>
        </p:nvSpPr>
        <p:spPr>
          <a:xfrm>
            <a:off x="504000" y="240408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700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1616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50" spc="-1" strike="noStrike">
                <a:solidFill>
                  <a:srgbClr val="000000"/>
                </a:solidFill>
                <a:latin typeface="Arial"/>
                <a:ea typeface="Arial"/>
              </a:rPr>
              <a:t>When particles move in “free space”, we use ray-tracing </a:t>
            </a:r>
            <a:br/>
            <a:r>
              <a:rPr b="0" lang="en-US" sz="1850" spc="-1" strike="noStrike">
                <a:solidFill>
                  <a:srgbClr val="000000"/>
                </a:solidFill>
                <a:latin typeface="Arial"/>
                <a:ea typeface="Arial"/>
              </a:rPr>
              <a:t>- but in most cases in direction source -&gt; detector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800px-Ray_trace_diagram.svg.png" descr="800px-Ray_trace_diagram.svg.png"/>
          <p:cNvPicPr/>
          <p:nvPr/>
        </p:nvPicPr>
        <p:blipFill>
          <a:blip r:embed="rId1"/>
          <a:stretch/>
        </p:blipFill>
        <p:spPr>
          <a:xfrm>
            <a:off x="1991880" y="1797120"/>
            <a:ext cx="5903280" cy="3925440"/>
          </a:xfrm>
          <a:prstGeom prst="rect">
            <a:avLst/>
          </a:prstGeom>
          <a:ln w="12700">
            <a:noFill/>
          </a:ln>
          <a:effectLst>
            <a:outerShdw algn="b" blurRad="63500" dir="5400000" dist="50760" kx="0" ky="0" rotWithShape="0" sx="100000" sy="100000">
              <a:srgbClr val="000000">
                <a:alpha val="4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Application>LibreOffice/7.0.4.2$Linux_X86_64 LibreOffice_project/00$Build-2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fr-FR</dc:language>
  <cp:lastModifiedBy>Emmanuel FARHI</cp:lastModifiedBy>
  <dcterms:modified xsi:type="dcterms:W3CDTF">2022-08-30T18:10:53Z</dcterms:modified>
  <cp:revision>20</cp:revision>
  <dc:subject/>
  <dc:title/>
</cp:coreProperties>
</file>